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  <p:sldMasterId id="2147483675" r:id="rId3"/>
  </p:sldMasterIdLst>
  <p:notesMasterIdLst>
    <p:notesMasterId r:id="rId21"/>
  </p:notesMasterIdLst>
  <p:sldIdLst>
    <p:sldId id="256" r:id="rId4"/>
    <p:sldId id="263" r:id="rId5"/>
    <p:sldId id="272" r:id="rId6"/>
    <p:sldId id="317" r:id="rId7"/>
    <p:sldId id="308" r:id="rId8"/>
    <p:sldId id="318" r:id="rId9"/>
    <p:sldId id="266" r:id="rId10"/>
    <p:sldId id="320" r:id="rId11"/>
    <p:sldId id="265" r:id="rId12"/>
    <p:sldId id="319" r:id="rId13"/>
    <p:sldId id="307" r:id="rId14"/>
    <p:sldId id="292" r:id="rId15"/>
    <p:sldId id="321" r:id="rId16"/>
    <p:sldId id="306" r:id="rId17"/>
    <p:sldId id="311" r:id="rId18"/>
    <p:sldId id="315" r:id="rId19"/>
    <p:sldId id="302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izio" id="{19562FE8-39CD-4A67-8807-2EE858F1DAC3}">
          <p14:sldIdLst>
            <p14:sldId id="256"/>
            <p14:sldId id="263"/>
          </p14:sldIdLst>
        </p14:section>
        <p14:section name="Introduction" id="{5D7306BC-1481-4007-8803-16FF8A029601}">
          <p14:sldIdLst>
            <p14:sldId id="272"/>
          </p14:sldIdLst>
        </p14:section>
        <p14:section name="The project" id="{22478D10-122F-41E2-8CD2-5CCB43C6FAC4}">
          <p14:sldIdLst>
            <p14:sldId id="317"/>
            <p14:sldId id="308"/>
            <p14:sldId id="318"/>
            <p14:sldId id="266"/>
            <p14:sldId id="320"/>
            <p14:sldId id="265"/>
            <p14:sldId id="319"/>
            <p14:sldId id="307"/>
            <p14:sldId id="292"/>
            <p14:sldId id="321"/>
          </p14:sldIdLst>
        </p14:section>
        <p14:section name="Demo" id="{09255E15-01A3-4C72-97A1-A23DB653C495}">
          <p14:sldIdLst>
            <p14:sldId id="306"/>
          </p14:sldIdLst>
        </p14:section>
        <p14:section name="Let's dive into the code" id="{98724EBE-83D2-4CA0-AB35-14A09104A679}">
          <p14:sldIdLst>
            <p14:sldId id="311"/>
          </p14:sldIdLst>
        </p14:section>
        <p14:section name="Conclusions" id="{4E7D7BD1-12AD-48F2-AEA1-D63FB5398B1B}">
          <p14:sldIdLst>
            <p14:sldId id="315"/>
            <p14:sldId id="302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E2F0D9"/>
    <a:srgbClr val="404040"/>
    <a:srgbClr val="D0D0D0"/>
    <a:srgbClr val="75C539"/>
    <a:srgbClr val="73BE40"/>
    <a:srgbClr val="558B2F"/>
    <a:srgbClr val="AED58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160" autoAdjust="0"/>
    <p:restoredTop sz="89048" autoAdjust="0"/>
  </p:normalViewPr>
  <p:slideViewPr>
    <p:cSldViewPr snapToGrid="0">
      <p:cViewPr varScale="1">
        <p:scale>
          <a:sx n="113" d="100"/>
          <a:sy n="113" d="100"/>
        </p:scale>
        <p:origin x="704" y="1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3822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" Type="http://schemas.openxmlformats.org/officeDocument/2006/relationships/slideMaster" Target="slideMasters/slideMaster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D65C4D-AF33-49BA-B7BA-75D5CF245870}" type="datetimeFigureOut">
              <a:rPr lang="it-IT" smtClean="0"/>
              <a:t>06/07/20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F6E5B3-CEFE-4AEF-B353-B5103F659A4C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053156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F6E5B3-CEFE-4AEF-B353-B5103F659A4C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406686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F6E5B3-CEFE-4AEF-B353-B5103F659A4C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799490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F6E5B3-CEFE-4AEF-B353-B5103F659A4C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35167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F6E5B3-CEFE-4AEF-B353-B5103F659A4C}" type="slidenum">
              <a:rPr lang="it-IT" smtClean="0"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141138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F6E5B3-CEFE-4AEF-B353-B5103F659A4C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129438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F6E5B3-CEFE-4AEF-B353-B5103F659A4C}" type="slidenum">
              <a:rPr lang="it-IT" smtClean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194282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F6E5B3-CEFE-4AEF-B353-B5103F659A4C}" type="slidenum">
              <a:rPr lang="it-IT" smtClean="0"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079878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F6E5B3-CEFE-4AEF-B353-B5103F659A4C}" type="slidenum">
              <a:rPr lang="it-IT" smtClean="0"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047896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F6E5B3-CEFE-4AEF-B353-B5103F659A4C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056612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F6E5B3-CEFE-4AEF-B353-B5103F659A4C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588844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F6E5B3-CEFE-4AEF-B353-B5103F659A4C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129964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F6E5B3-CEFE-4AEF-B353-B5103F659A4C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88686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F6E5B3-CEFE-4AEF-B353-B5103F659A4C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744915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F6E5B3-CEFE-4AEF-B353-B5103F659A4C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500297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F6E5B3-CEFE-4AEF-B353-B5103F659A4C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738712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model_view</a:t>
            </a:r>
            <a:endParaRPr lang="it-IT" dirty="0"/>
          </a:p>
          <a:p>
            <a:r>
              <a:rPr lang="it-IT" dirty="0" err="1"/>
              <a:t>live_data</a:t>
            </a:r>
            <a:endParaRPr lang="it-IT" dirty="0"/>
          </a:p>
          <a:p>
            <a:r>
              <a:rPr lang="it-IT" dirty="0" err="1"/>
              <a:t>shared_preference</a:t>
            </a:r>
            <a:endParaRPr lang="it-IT" dirty="0"/>
          </a:p>
          <a:p>
            <a:r>
              <a:rPr lang="it-IT" dirty="0" err="1"/>
              <a:t>navigation</a:t>
            </a:r>
            <a:endParaRPr lang="it-IT" dirty="0"/>
          </a:p>
          <a:p>
            <a:r>
              <a:rPr lang="it-IT" dirty="0" err="1"/>
              <a:t>intent</a:t>
            </a:r>
            <a:endParaRPr lang="it-IT" dirty="0"/>
          </a:p>
          <a:p>
            <a:r>
              <a:rPr lang="it-IT" dirty="0"/>
              <a:t>retrofit</a:t>
            </a:r>
          </a:p>
          <a:p>
            <a:r>
              <a:rPr lang="it-IT" dirty="0" err="1"/>
              <a:t>websocket</a:t>
            </a:r>
            <a:endParaRPr lang="it-IT" dirty="0"/>
          </a:p>
          <a:p>
            <a:r>
              <a:rPr lang="it-IT" dirty="0" err="1"/>
              <a:t>view_binding</a:t>
            </a:r>
            <a:endParaRPr lang="it-IT" dirty="0"/>
          </a:p>
          <a:p>
            <a:r>
              <a:rPr lang="it-IT" dirty="0"/>
              <a:t>room</a:t>
            </a:r>
          </a:p>
          <a:p>
            <a:r>
              <a:rPr lang="it-IT" dirty="0" err="1"/>
              <a:t>recycler_view</a:t>
            </a:r>
            <a:endParaRPr lang="it-IT" dirty="0"/>
          </a:p>
          <a:p>
            <a:r>
              <a:rPr lang="it-IT" dirty="0" err="1"/>
              <a:t>jackson</a:t>
            </a:r>
            <a:endParaRPr lang="it-IT" dirty="0"/>
          </a:p>
          <a:p>
            <a:r>
              <a:rPr lang="it-IT" dirty="0" err="1"/>
              <a:t>rx_java</a:t>
            </a:r>
            <a:endParaRPr lang="it-IT" dirty="0"/>
          </a:p>
          <a:p>
            <a:r>
              <a:rPr lang="it-IT" dirty="0" err="1"/>
              <a:t>timber</a:t>
            </a:r>
            <a:endParaRPr lang="it-IT" dirty="0"/>
          </a:p>
          <a:p>
            <a:r>
              <a:rPr lang="it-IT" dirty="0" err="1"/>
              <a:t>firebase</a:t>
            </a:r>
            <a:endParaRPr lang="it-IT" dirty="0"/>
          </a:p>
          <a:p>
            <a:r>
              <a:rPr lang="it-IT" dirty="0"/>
              <a:t>dagger2</a:t>
            </a:r>
          </a:p>
          <a:p>
            <a:endParaRPr lang="it-IT" dirty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F6E5B3-CEFE-4AEF-B353-B5103F659A4C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278162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22363"/>
            <a:ext cx="103632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16368-61CF-4507-8060-34DFE3D181EF}" type="datetime1">
              <a:rPr lang="en-US" smtClean="0"/>
              <a:t>7/6/20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97F10-F60F-4929-8489-9A0D1A650A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4304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6261B-981A-4A1E-8576-0975D8796F0B}" type="datetime1">
              <a:rPr lang="en-US" smtClean="0"/>
              <a:t>7/6/20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97F10-F60F-4929-8489-9A0D1A650A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9970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2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3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6FB98-CB5D-4012-8B60-740C5DB777DA}" type="datetime1">
              <a:rPr lang="en-US" smtClean="0"/>
              <a:t>7/6/20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97F10-F60F-4929-8489-9A0D1A650A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3189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3"/>
          <p:cNvSpPr txBox="1">
            <a:spLocks noChangeArrowheads="1"/>
          </p:cNvSpPr>
          <p:nvPr userDrawn="1"/>
        </p:nvSpPr>
        <p:spPr>
          <a:xfrm>
            <a:off x="903353" y="2160590"/>
            <a:ext cx="11465209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1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Bal bla abl</a:t>
            </a:r>
          </a:p>
        </p:txBody>
      </p:sp>
    </p:spTree>
    <p:extLst>
      <p:ext uri="{BB962C8B-B14F-4D97-AF65-F5344CB8AC3E}">
        <p14:creationId xmlns:p14="http://schemas.microsoft.com/office/powerpoint/2010/main" val="5477936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115433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16368-61CF-4507-8060-34DFE3D181EF}" type="datetime1">
              <a:rPr lang="en-US" smtClean="0"/>
              <a:t>7/6/20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97F10-F60F-4929-8489-9A0D1A650A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44537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C6791-5DCE-48AF-AF82-B17B0DAF7211}" type="datetime1">
              <a:rPr lang="en-US" smtClean="0"/>
              <a:t>7/6/20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97F10-F60F-4929-8489-9A0D1A650A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96211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FDC0B-43C6-4252-BAFC-26E3B2105B0F}" type="datetime1">
              <a:rPr lang="en-US" smtClean="0"/>
              <a:t>7/6/20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97F10-F60F-4929-8489-9A0D1A650A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4479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ED28D-D712-4376-9755-A38A57A1300D}" type="datetime1">
              <a:rPr lang="en-US" smtClean="0"/>
              <a:t>7/6/20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97F10-F60F-4929-8489-9A0D1A650A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8734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F1AB9B-A1C6-469F-A136-2480EFC5F3BC}" type="datetime1">
              <a:rPr lang="en-US" smtClean="0"/>
              <a:t>7/6/20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97F10-F60F-4929-8489-9A0D1A650A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85117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59FCB-D224-4CAB-8EC1-FCB25C44EC9B}" type="datetime1">
              <a:rPr lang="en-US" smtClean="0"/>
              <a:t>7/6/20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97F10-F60F-4929-8489-9A0D1A650A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1145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C6791-5DCE-48AF-AF82-B17B0DAF7211}" type="datetime1">
              <a:rPr lang="en-US" smtClean="0"/>
              <a:t>7/6/20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97F10-F60F-4929-8489-9A0D1A650A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08222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4B7D0-647F-4EDB-8C10-4341B6997904}" type="datetime1">
              <a:rPr lang="en-US" smtClean="0"/>
              <a:t>7/6/20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97F10-F60F-4929-8489-9A0D1A650A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26142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0BE8C-D782-4075-A867-666D7CD7CF69}" type="datetime1">
              <a:rPr lang="en-US" smtClean="0"/>
              <a:t>7/6/20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97F10-F60F-4929-8489-9A0D1A650A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76110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8FC0BC-6616-406A-969A-19B75CE6997B}" type="datetime1">
              <a:rPr lang="en-US" smtClean="0"/>
              <a:t>7/6/20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97F10-F60F-4929-8489-9A0D1A650A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351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6261B-981A-4A1E-8576-0975D8796F0B}" type="datetime1">
              <a:rPr lang="en-US" smtClean="0"/>
              <a:t>7/6/20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97F10-F60F-4929-8489-9A0D1A650A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04776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6FB98-CB5D-4012-8B60-740C5DB777DA}" type="datetime1">
              <a:rPr lang="en-US" smtClean="0"/>
              <a:t>7/6/20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97F10-F60F-4929-8489-9A0D1A650A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5207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6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71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FDC0B-43C6-4252-BAFC-26E3B2105B0F}" type="datetime1">
              <a:rPr lang="en-US" smtClean="0"/>
              <a:t>7/6/20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97F10-F60F-4929-8489-9A0D1A650A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49498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ED28D-D712-4376-9755-A38A57A1300D}" type="datetime1">
              <a:rPr lang="en-US" smtClean="0"/>
              <a:t>7/6/20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97F10-F60F-4929-8489-9A0D1A650A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7074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9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3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3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F1AB9B-A1C6-469F-A136-2480EFC5F3BC}" type="datetime1">
              <a:rPr lang="en-US" smtClean="0"/>
              <a:t>7/6/20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97F10-F60F-4929-8489-9A0D1A650A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1205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59FCB-D224-4CAB-8EC1-FCB25C44EC9B}" type="datetime1">
              <a:rPr lang="en-US" smtClean="0"/>
              <a:t>7/6/20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97F10-F60F-4929-8489-9A0D1A650A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42020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4B7D0-647F-4EDB-8C10-4341B6997904}" type="datetime1">
              <a:rPr lang="en-US" smtClean="0"/>
              <a:t>7/6/20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97F10-F60F-4929-8489-9A0D1A650A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7181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33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0BE8C-D782-4075-A867-666D7CD7CF69}" type="datetime1">
              <a:rPr lang="en-US" smtClean="0"/>
              <a:t>7/6/20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97F10-F60F-4929-8489-9A0D1A650A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7834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33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8FC0BC-6616-406A-969A-19B75CE6997B}" type="datetime1">
              <a:rPr lang="en-US" smtClean="0"/>
              <a:t>7/6/20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97F10-F60F-4929-8489-9A0D1A650A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8902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712DAD-EA8B-4EAD-BC70-435881FE7AB8}" type="datetime1">
              <a:rPr lang="en-US" smtClean="0"/>
              <a:t>7/6/20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97F10-F60F-4929-8489-9A0D1A650A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4004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599063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3" r:id="rId2"/>
  </p:sldLayoutIdLst>
  <p:hf sldNum="0"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712DAD-EA8B-4EAD-BC70-435881FE7AB8}" type="datetime1">
              <a:rPr lang="en-US" smtClean="0"/>
              <a:t>7/6/20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97F10-F60F-4929-8489-9A0D1A650A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997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Relationship Id="rId4" Type="http://schemas.openxmlformats.org/officeDocument/2006/relationships/hyperlink" Target="https://github.com/xcesco" TargetMode="Externa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developer.android.com/topic/libraries/view-binding#java" TargetMode="External"/><Relationship Id="rId13" Type="http://schemas.openxmlformats.org/officeDocument/2006/relationships/hyperlink" Target="https://firebase.google.com/docs/crashlytics/get-started?authuser=0&amp;platform=android" TargetMode="External"/><Relationship Id="rId3" Type="http://schemas.openxmlformats.org/officeDocument/2006/relationships/image" Target="../media/image3.png"/><Relationship Id="rId7" Type="http://schemas.openxmlformats.org/officeDocument/2006/relationships/hyperlink" Target="https://github.com/FasterXML/jackson" TargetMode="External"/><Relationship Id="rId12" Type="http://schemas.openxmlformats.org/officeDocument/2006/relationships/hyperlink" Target="https://github.com/JakeWharton/timber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9.xml"/><Relationship Id="rId6" Type="http://schemas.openxmlformats.org/officeDocument/2006/relationships/hyperlink" Target="https://github.com/NaikSoftware/StompProtocolAndroid" TargetMode="External"/><Relationship Id="rId11" Type="http://schemas.openxmlformats.org/officeDocument/2006/relationships/hyperlink" Target="https://developer.android.com/topic/libraries/architecture/livedata" TargetMode="External"/><Relationship Id="rId5" Type="http://schemas.openxmlformats.org/officeDocument/2006/relationships/hyperlink" Target="https://square.github.io/okhttp/" TargetMode="External"/><Relationship Id="rId10" Type="http://schemas.openxmlformats.org/officeDocument/2006/relationships/hyperlink" Target="https://developer.android.com/guide/navigation/navigation-pass-data" TargetMode="External"/><Relationship Id="rId4" Type="http://schemas.openxmlformats.org/officeDocument/2006/relationships/hyperlink" Target="https://square.github.io/retrofit/" TargetMode="External"/><Relationship Id="rId9" Type="http://schemas.openxmlformats.org/officeDocument/2006/relationships/hyperlink" Target="https://github.com/google/dagger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5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youtu.be/RUfBwd1IXWg" TargetMode="External"/><Relationship Id="rId3" Type="http://schemas.openxmlformats.org/officeDocument/2006/relationships/image" Target="../media/image16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hyperlink" Target="https://play.google.com/store/apps/details?id=it.fmt.games.reversi.android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9.xml"/><Relationship Id="rId6" Type="http://schemas.openxmlformats.org/officeDocument/2006/relationships/hyperlink" Target="https://github.com/xcesco/reversi" TargetMode="External"/><Relationship Id="rId5" Type="http://schemas.openxmlformats.org/officeDocument/2006/relationships/hyperlink" Target="https://github.com/xcesco/reversi-backend" TargetMode="External"/><Relationship Id="rId4" Type="http://schemas.openxmlformats.org/officeDocument/2006/relationships/hyperlink" Target="https://github.com/xcesco/reversi-android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Relationship Id="rId5" Type="http://schemas.openxmlformats.org/officeDocument/2006/relationships/hyperlink" Target="http://www.fngo.it/regole.asp" TargetMode="External"/><Relationship Id="rId4" Type="http://schemas.openxmlformats.org/officeDocument/2006/relationships/hyperlink" Target="https://en.wikipedia.org/wiki/Reversi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tiff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3.tiff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3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3.tiff"/><Relationship Id="rId11" Type="http://schemas.openxmlformats.org/officeDocument/2006/relationships/hyperlink" Target="https://836c360b507d.ngrok.io/" TargetMode="External"/><Relationship Id="rId5" Type="http://schemas.openxmlformats.org/officeDocument/2006/relationships/image" Target="../media/image10.png"/><Relationship Id="rId10" Type="http://schemas.openxmlformats.org/officeDocument/2006/relationships/hyperlink" Target="https://fmt-reversi.herokuapp.com/" TargetMode="External"/><Relationship Id="rId4" Type="http://schemas.openxmlformats.org/officeDocument/2006/relationships/image" Target="../media/image6.png"/><Relationship Id="rId9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tangolo 8"/>
          <p:cNvSpPr txBox="1">
            <a:spLocks noChangeArrowheads="1"/>
          </p:cNvSpPr>
          <p:nvPr/>
        </p:nvSpPr>
        <p:spPr>
          <a:xfrm>
            <a:off x="2092411" y="1918506"/>
            <a:ext cx="7694752" cy="164630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defRPr/>
            </a:pPr>
            <a:r>
              <a:rPr lang="it-IT" noProof="1">
                <a:solidFill>
                  <a:srgbClr val="90C226"/>
                </a:solidFill>
                <a:latin typeface="Trebuchet MS" panose="020B0603020202020204"/>
              </a:rPr>
              <a:t>FMT Reversi Android</a:t>
            </a:r>
          </a:p>
        </p:txBody>
      </p:sp>
      <p:sp>
        <p:nvSpPr>
          <p:cNvPr id="11" name="Rettangolo 9"/>
          <p:cNvSpPr txBox="1">
            <a:spLocks noChangeArrowheads="1"/>
          </p:cNvSpPr>
          <p:nvPr/>
        </p:nvSpPr>
        <p:spPr>
          <a:xfrm>
            <a:off x="2018210" y="3826059"/>
            <a:ext cx="7768959" cy="141350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90C226"/>
              </a:buClr>
              <a:defRPr/>
            </a:pPr>
            <a:r>
              <a:rPr lang="it-IT" b="1" noProof="1">
                <a:solidFill>
                  <a:sysClr val="windowText" lastClr="000000">
                    <a:lumMod val="50000"/>
                    <a:lumOff val="50000"/>
                  </a:sysClr>
                </a:solidFill>
                <a:latin typeface="Trebuchet MS" panose="020B0603020202020204"/>
              </a:rPr>
              <a:t>by </a:t>
            </a:r>
          </a:p>
          <a:p>
            <a:pPr>
              <a:buClr>
                <a:srgbClr val="90C226"/>
              </a:buClr>
              <a:defRPr/>
            </a:pPr>
            <a:r>
              <a:rPr lang="it-IT" dirty="0">
                <a:hlinkClick r:id="rId4"/>
              </a:rPr>
              <a:t>Francesco Benincasa</a:t>
            </a:r>
            <a:endParaRPr lang="it-IT" dirty="0"/>
          </a:p>
          <a:p>
            <a:pPr>
              <a:buClr>
                <a:srgbClr val="90C226"/>
              </a:buClr>
              <a:defRPr/>
            </a:pPr>
            <a:endParaRPr lang="en-US" dirty="0">
              <a:solidFill>
                <a:sysClr val="windowText" lastClr="000000">
                  <a:lumMod val="50000"/>
                  <a:lumOff val="50000"/>
                </a:sysClr>
              </a:solidFill>
              <a:latin typeface="Trebuchet MS" panose="020B0603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3943551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/>
          <p:cNvSpPr>
            <a:spLocks noGrp="1"/>
          </p:cNvSpPr>
          <p:nvPr>
            <p:ph type="title"/>
          </p:nvPr>
        </p:nvSpPr>
        <p:spPr>
          <a:xfrm>
            <a:off x="3501087" y="592349"/>
            <a:ext cx="7059827" cy="1325563"/>
          </a:xfrm>
        </p:spPr>
        <p:txBody>
          <a:bodyPr/>
          <a:lstStyle/>
          <a:p>
            <a:r>
              <a:rPr lang="it-IT" sz="3600" noProof="1">
                <a:solidFill>
                  <a:srgbClr val="90C226"/>
                </a:solidFill>
                <a:latin typeface="Trebuchet MS" panose="020B0603020202020204"/>
                <a:ea typeface="Tahoma" panose="020B0604030504040204" pitchFamily="34" charset="0"/>
                <a:cs typeface="Tahoma" panose="020B0604030504040204" pitchFamily="34" charset="0"/>
              </a:rPr>
              <a:t>About Android development</a:t>
            </a:r>
            <a:endParaRPr lang="en-US" dirty="0">
              <a:solidFill>
                <a:srgbClr val="75C539"/>
              </a:solidFill>
              <a:latin typeface="Trebuchet MS" panose="020B0603020202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9" name="Rettangolo 3">
            <a:extLst>
              <a:ext uri="{FF2B5EF4-FFF2-40B4-BE49-F238E27FC236}">
                <a16:creationId xmlns:a16="http://schemas.microsoft.com/office/drawing/2014/main" id="{4B2CDAC4-3553-9F4A-A970-C8D50D29EB2E}"/>
              </a:ext>
            </a:extLst>
          </p:cNvPr>
          <p:cNvSpPr txBox="1">
            <a:spLocks noChangeArrowheads="1"/>
          </p:cNvSpPr>
          <p:nvPr/>
        </p:nvSpPr>
        <p:spPr>
          <a:xfrm>
            <a:off x="1304051" y="2092863"/>
            <a:ext cx="10097727" cy="430793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accent6"/>
              </a:buClr>
            </a:pPr>
            <a:r>
              <a:rPr lang="en-GB" dirty="0"/>
              <a:t>Retrofit: </a:t>
            </a:r>
            <a:r>
              <a:rPr lang="en-GB" dirty="0">
                <a:hlinkClick r:id="rId4"/>
              </a:rPr>
              <a:t>https://square.github.io/retrofit/</a:t>
            </a:r>
            <a:endParaRPr lang="en-GB" dirty="0"/>
          </a:p>
          <a:p>
            <a:pPr>
              <a:buClr>
                <a:schemeClr val="accent6"/>
              </a:buClr>
            </a:pPr>
            <a:r>
              <a:rPr lang="en-GB" dirty="0" err="1"/>
              <a:t>Okhttp</a:t>
            </a:r>
            <a:r>
              <a:rPr lang="en-GB" dirty="0"/>
              <a:t>: </a:t>
            </a:r>
            <a:r>
              <a:rPr lang="en-GB" dirty="0">
                <a:hlinkClick r:id="rId5"/>
              </a:rPr>
              <a:t>https://square.github.io/okhttp/</a:t>
            </a:r>
            <a:endParaRPr lang="en-GB" dirty="0"/>
          </a:p>
          <a:p>
            <a:pPr>
              <a:buClr>
                <a:schemeClr val="accent6"/>
              </a:buClr>
            </a:pPr>
            <a:r>
              <a:rPr lang="en-GB" dirty="0" err="1"/>
              <a:t>Websocket</a:t>
            </a:r>
            <a:r>
              <a:rPr lang="en-GB" dirty="0"/>
              <a:t> &amp; STOMP protocol: </a:t>
            </a:r>
            <a:r>
              <a:rPr lang="en-GB" dirty="0">
                <a:hlinkClick r:id="rId6"/>
              </a:rPr>
              <a:t>https://github.com/NaikSoftware/StompProtocolAndroid</a:t>
            </a:r>
            <a:endParaRPr lang="en-GB" dirty="0"/>
          </a:p>
          <a:p>
            <a:pPr>
              <a:buClr>
                <a:schemeClr val="accent6"/>
              </a:buClr>
            </a:pPr>
            <a:r>
              <a:rPr lang="en-GB" dirty="0"/>
              <a:t>Jackson: </a:t>
            </a:r>
            <a:r>
              <a:rPr lang="en-GB" dirty="0">
                <a:hlinkClick r:id="rId7"/>
              </a:rPr>
              <a:t>https://github.com/FasterXML/jackson</a:t>
            </a:r>
            <a:endParaRPr lang="en-GB" dirty="0"/>
          </a:p>
          <a:p>
            <a:pPr>
              <a:buClr>
                <a:schemeClr val="accent6"/>
              </a:buClr>
            </a:pPr>
            <a:r>
              <a:rPr lang="en-GB" dirty="0" err="1"/>
              <a:t>ViewBinding</a:t>
            </a:r>
            <a:r>
              <a:rPr lang="en-GB" dirty="0"/>
              <a:t>: </a:t>
            </a:r>
            <a:r>
              <a:rPr lang="en-GB" dirty="0">
                <a:hlinkClick r:id="rId8"/>
              </a:rPr>
              <a:t>https://developer.android.com/topic/libraries/view-binding#java</a:t>
            </a:r>
            <a:endParaRPr lang="en-GB" dirty="0"/>
          </a:p>
          <a:p>
            <a:pPr>
              <a:buClr>
                <a:schemeClr val="accent6"/>
              </a:buClr>
            </a:pPr>
            <a:r>
              <a:rPr lang="en-GB" dirty="0" err="1"/>
              <a:t>Daggger</a:t>
            </a:r>
            <a:r>
              <a:rPr lang="en-GB" dirty="0"/>
              <a:t>: </a:t>
            </a:r>
            <a:r>
              <a:rPr lang="en-GB" dirty="0">
                <a:hlinkClick r:id="rId9"/>
              </a:rPr>
              <a:t>https://github.com/google/dagger</a:t>
            </a:r>
            <a:endParaRPr lang="en-GB" dirty="0"/>
          </a:p>
          <a:p>
            <a:pPr>
              <a:buClr>
                <a:schemeClr val="accent6"/>
              </a:buClr>
            </a:pPr>
            <a:r>
              <a:rPr lang="en-GB" dirty="0"/>
              <a:t>Navigation component: </a:t>
            </a:r>
            <a:r>
              <a:rPr lang="en-GB" dirty="0">
                <a:hlinkClick r:id="rId10"/>
              </a:rPr>
              <a:t>https://developer.android.com/guide/navigation/navigation-pass-data</a:t>
            </a:r>
            <a:endParaRPr lang="en-GB" dirty="0"/>
          </a:p>
          <a:p>
            <a:pPr>
              <a:buClr>
                <a:schemeClr val="accent6"/>
              </a:buClr>
            </a:pPr>
            <a:r>
              <a:rPr lang="en-GB" dirty="0" err="1"/>
              <a:t>ModelView</a:t>
            </a:r>
            <a:r>
              <a:rPr lang="en-GB" dirty="0"/>
              <a:t> &amp; Live data components: </a:t>
            </a:r>
            <a:r>
              <a:rPr lang="en-GB" dirty="0">
                <a:hlinkClick r:id="rId11"/>
              </a:rPr>
              <a:t>https://developer.android.com/topic/libraries/architecture/livedata</a:t>
            </a:r>
            <a:endParaRPr lang="en-GB" dirty="0"/>
          </a:p>
          <a:p>
            <a:pPr>
              <a:buClr>
                <a:schemeClr val="accent6"/>
              </a:buClr>
            </a:pPr>
            <a:r>
              <a:rPr lang="en-GB" dirty="0"/>
              <a:t>Timber: </a:t>
            </a:r>
            <a:r>
              <a:rPr lang="en-GB" dirty="0">
                <a:hlinkClick r:id="rId12"/>
              </a:rPr>
              <a:t>https://github.com/JakeWharton/timber</a:t>
            </a:r>
            <a:endParaRPr lang="en-GB" dirty="0"/>
          </a:p>
          <a:p>
            <a:pPr>
              <a:buClr>
                <a:schemeClr val="accent6"/>
              </a:buClr>
            </a:pPr>
            <a:r>
              <a:rPr lang="en-GB" dirty="0"/>
              <a:t>Firebase</a:t>
            </a:r>
            <a:br>
              <a:rPr lang="en-GB" dirty="0"/>
            </a:br>
            <a:r>
              <a:rPr lang="en-GB" dirty="0">
                <a:hlinkClick r:id="rId13"/>
              </a:rPr>
              <a:t>https://firebase.google.com/docs/crashlytics/get-started?authuser=0&amp;platform=android</a:t>
            </a:r>
            <a:r>
              <a:rPr lang="en-GB" dirty="0"/>
              <a:t> </a:t>
            </a:r>
            <a:endParaRPr lang="it-IT" dirty="0"/>
          </a:p>
          <a:p>
            <a:endParaRPr lang="it-IT" dirty="0"/>
          </a:p>
          <a:p>
            <a:pPr>
              <a:buClr>
                <a:srgbClr val="90C226"/>
              </a:buClr>
              <a:defRPr/>
            </a:pPr>
            <a:endParaRPr lang="it-IT" noProof="1">
              <a:solidFill>
                <a:sysClr val="windowText" lastClr="000000">
                  <a:lumMod val="75000"/>
                  <a:lumOff val="25000"/>
                </a:sysClr>
              </a:solidFill>
              <a:latin typeface="Trebuchet MS" panose="020B0603020202020204"/>
            </a:endParaRPr>
          </a:p>
          <a:p>
            <a:pPr>
              <a:buClr>
                <a:srgbClr val="90C226"/>
              </a:buClr>
              <a:defRPr/>
            </a:pPr>
            <a:endParaRPr lang="it-IT" noProof="1">
              <a:solidFill>
                <a:sysClr val="windowText" lastClr="000000">
                  <a:lumMod val="75000"/>
                  <a:lumOff val="25000"/>
                </a:sysClr>
              </a:solidFill>
              <a:latin typeface="Trebuchet MS" panose="020B0603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2144076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/>
          <p:cNvSpPr>
            <a:spLocks noGrp="1"/>
          </p:cNvSpPr>
          <p:nvPr>
            <p:ph type="title"/>
          </p:nvPr>
        </p:nvSpPr>
        <p:spPr>
          <a:xfrm>
            <a:off x="3501087" y="592349"/>
            <a:ext cx="7059827" cy="1325563"/>
          </a:xfrm>
        </p:spPr>
        <p:txBody>
          <a:bodyPr/>
          <a:lstStyle/>
          <a:p>
            <a:r>
              <a:rPr lang="it-IT" sz="3600" noProof="1">
                <a:solidFill>
                  <a:srgbClr val="90C226"/>
                </a:solidFill>
                <a:latin typeface="Trebuchet MS" panose="020B0603020202020204"/>
                <a:ea typeface="Tahoma" panose="020B0604030504040204" pitchFamily="34" charset="0"/>
                <a:cs typeface="Tahoma" panose="020B0604030504040204" pitchFamily="34" charset="0"/>
              </a:rPr>
              <a:t>Source code organization</a:t>
            </a:r>
            <a:endParaRPr lang="en-US" dirty="0">
              <a:solidFill>
                <a:srgbClr val="75C539"/>
              </a:solidFill>
              <a:latin typeface="Trebuchet MS" panose="020B0603020202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58E4563-3014-524D-95FE-206000FCB3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2718" y="1572091"/>
            <a:ext cx="4335650" cy="508000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0F1C2124-0F20-214C-AEDE-3F0BAE2BE107}"/>
              </a:ext>
            </a:extLst>
          </p:cNvPr>
          <p:cNvGrpSpPr/>
          <p:nvPr/>
        </p:nvGrpSpPr>
        <p:grpSpPr>
          <a:xfrm>
            <a:off x="2065866" y="3234267"/>
            <a:ext cx="7894420" cy="2794000"/>
            <a:chOff x="2065866" y="3234267"/>
            <a:chExt cx="7894420" cy="2794000"/>
          </a:xfrm>
        </p:grpSpPr>
        <p:sp>
          <p:nvSpPr>
            <p:cNvPr id="3" name="Rounded Rectangle 2">
              <a:extLst>
                <a:ext uri="{FF2B5EF4-FFF2-40B4-BE49-F238E27FC236}">
                  <a16:creationId xmlns:a16="http://schemas.microsoft.com/office/drawing/2014/main" id="{0BC0029E-8512-ED44-B80E-119CD652D9AF}"/>
                </a:ext>
              </a:extLst>
            </p:cNvPr>
            <p:cNvSpPr/>
            <p:nvPr/>
          </p:nvSpPr>
          <p:spPr>
            <a:xfrm>
              <a:off x="2065867" y="3234267"/>
              <a:ext cx="1998133" cy="762000"/>
            </a:xfrm>
            <a:prstGeom prst="roundRect">
              <a:avLst/>
            </a:prstGeom>
            <a:noFill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T"/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00467CEB-7E81-4941-A475-1D4FDFDDBE48}"/>
                </a:ext>
              </a:extLst>
            </p:cNvPr>
            <p:cNvSpPr/>
            <p:nvPr/>
          </p:nvSpPr>
          <p:spPr>
            <a:xfrm>
              <a:off x="2065866" y="4044706"/>
              <a:ext cx="1998133" cy="838199"/>
            </a:xfrm>
            <a:prstGeom prst="roundRect">
              <a:avLst/>
            </a:prstGeom>
            <a:noFill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T"/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2C97E5F3-B939-D14A-816E-4670D4E7EECC}"/>
                </a:ext>
              </a:extLst>
            </p:cNvPr>
            <p:cNvSpPr/>
            <p:nvPr/>
          </p:nvSpPr>
          <p:spPr>
            <a:xfrm>
              <a:off x="2065867" y="4944533"/>
              <a:ext cx="1998133" cy="1083734"/>
            </a:xfrm>
            <a:prstGeom prst="roundRect">
              <a:avLst/>
            </a:prstGeom>
            <a:noFill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T"/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C8018805-5C50-5744-8DF2-F0A83BDB01B9}"/>
                </a:ext>
              </a:extLst>
            </p:cNvPr>
            <p:cNvCxnSpPr/>
            <p:nvPr/>
          </p:nvCxnSpPr>
          <p:spPr>
            <a:xfrm>
              <a:off x="4224528" y="3615267"/>
              <a:ext cx="2880360" cy="0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CB55AC38-E2F1-FD4F-90CF-DECF948F86B3}"/>
                </a:ext>
              </a:extLst>
            </p:cNvPr>
            <p:cNvCxnSpPr/>
            <p:nvPr/>
          </p:nvCxnSpPr>
          <p:spPr>
            <a:xfrm>
              <a:off x="4224528" y="4325451"/>
              <a:ext cx="2880360" cy="0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6927E12F-B8E7-974D-AC18-6F9B26AE5FB8}"/>
                </a:ext>
              </a:extLst>
            </p:cNvPr>
            <p:cNvCxnSpPr/>
            <p:nvPr/>
          </p:nvCxnSpPr>
          <p:spPr>
            <a:xfrm>
              <a:off x="4150640" y="5264235"/>
              <a:ext cx="2880360" cy="0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462AA6D-C4EA-DC46-8C03-B51C1F72BC1B}"/>
                </a:ext>
              </a:extLst>
            </p:cNvPr>
            <p:cNvSpPr txBox="1"/>
            <p:nvPr/>
          </p:nvSpPr>
          <p:spPr>
            <a:xfrm>
              <a:off x="7265416" y="3430601"/>
              <a:ext cx="21586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/>
                <a:t>Repositories package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5BCC448-AA04-A449-991F-31D444113232}"/>
                </a:ext>
              </a:extLst>
            </p:cNvPr>
            <p:cNvSpPr txBox="1"/>
            <p:nvPr/>
          </p:nvSpPr>
          <p:spPr>
            <a:xfrm>
              <a:off x="7234540" y="4140785"/>
              <a:ext cx="27257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/>
                <a:t>UI (activities, fragment etc)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31D12C8-A9E9-0740-B503-A7CBB53D748B}"/>
                </a:ext>
              </a:extLst>
            </p:cNvPr>
            <p:cNvSpPr txBox="1"/>
            <p:nvPr/>
          </p:nvSpPr>
          <p:spPr>
            <a:xfrm>
              <a:off x="7194520" y="5079569"/>
              <a:ext cx="13873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/>
                <a:t>View models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53130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/>
          <p:cNvSpPr>
            <a:spLocks noGrp="1"/>
          </p:cNvSpPr>
          <p:nvPr>
            <p:ph type="title"/>
          </p:nvPr>
        </p:nvSpPr>
        <p:spPr>
          <a:xfrm>
            <a:off x="3501087" y="592349"/>
            <a:ext cx="7059827" cy="1325563"/>
          </a:xfrm>
        </p:spPr>
        <p:txBody>
          <a:bodyPr/>
          <a:lstStyle/>
          <a:p>
            <a:r>
              <a:rPr lang="it-IT" sz="3600" noProof="1">
                <a:solidFill>
                  <a:srgbClr val="90C226"/>
                </a:solidFill>
                <a:latin typeface="Trebuchet MS" panose="020B0603020202020204"/>
              </a:rPr>
              <a:t>Navigation between fragments</a:t>
            </a:r>
            <a:endParaRPr lang="en-US" dirty="0">
              <a:solidFill>
                <a:srgbClr val="75C539"/>
              </a:solidFill>
              <a:latin typeface="Trebuchet MS" panose="020B0603020202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Rettangolo 3"/>
          <p:cNvSpPr txBox="1">
            <a:spLocks noChangeArrowheads="1"/>
          </p:cNvSpPr>
          <p:nvPr/>
        </p:nvSpPr>
        <p:spPr>
          <a:xfrm>
            <a:off x="2201517" y="2160596"/>
            <a:ext cx="8598907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90C226"/>
              </a:buClr>
              <a:defRPr/>
            </a:pPr>
            <a:endParaRPr lang="it-IT" noProof="1">
              <a:solidFill>
                <a:sysClr val="windowText" lastClr="000000">
                  <a:lumMod val="75000"/>
                  <a:lumOff val="25000"/>
                </a:sysClr>
              </a:solidFill>
              <a:latin typeface="Trebuchet MS" panose="020B0603020202020204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0C511E-EF58-D04A-A884-52DBC50339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735" y="1725635"/>
            <a:ext cx="5391645" cy="491223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B766447-E95E-FA44-AB05-BF1EDCBB8C0F}"/>
              </a:ext>
            </a:extLst>
          </p:cNvPr>
          <p:cNvSpPr txBox="1"/>
          <p:nvPr/>
        </p:nvSpPr>
        <p:spPr>
          <a:xfrm>
            <a:off x="6500970" y="2198302"/>
            <a:ext cx="4091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1 activity, 4 fragments, 1 navigation graph</a:t>
            </a:r>
          </a:p>
        </p:txBody>
      </p:sp>
    </p:spTree>
    <p:extLst>
      <p:ext uri="{BB962C8B-B14F-4D97-AF65-F5344CB8AC3E}">
        <p14:creationId xmlns:p14="http://schemas.microsoft.com/office/powerpoint/2010/main" val="435554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/>
          <p:cNvSpPr>
            <a:spLocks noGrp="1"/>
          </p:cNvSpPr>
          <p:nvPr>
            <p:ph type="title"/>
          </p:nvPr>
        </p:nvSpPr>
        <p:spPr>
          <a:xfrm>
            <a:off x="3501087" y="592349"/>
            <a:ext cx="7059827" cy="1325563"/>
          </a:xfrm>
        </p:spPr>
        <p:txBody>
          <a:bodyPr/>
          <a:lstStyle/>
          <a:p>
            <a:r>
              <a:rPr lang="it-IT" sz="3600" noProof="1">
                <a:solidFill>
                  <a:srgbClr val="90C226"/>
                </a:solidFill>
                <a:latin typeface="Trebuchet MS" panose="020B0603020202020204"/>
              </a:rPr>
              <a:t>Navigation between fragments</a:t>
            </a:r>
            <a:endParaRPr lang="en-US" dirty="0">
              <a:solidFill>
                <a:srgbClr val="75C539"/>
              </a:solidFill>
              <a:latin typeface="Trebuchet MS" panose="020B0603020202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Rettangolo 3"/>
          <p:cNvSpPr txBox="1">
            <a:spLocks noChangeArrowheads="1"/>
          </p:cNvSpPr>
          <p:nvPr/>
        </p:nvSpPr>
        <p:spPr>
          <a:xfrm>
            <a:off x="2201517" y="2160596"/>
            <a:ext cx="8598907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90C226"/>
              </a:buClr>
              <a:defRPr/>
            </a:pPr>
            <a:endParaRPr lang="it-IT" noProof="1">
              <a:solidFill>
                <a:sysClr val="windowText" lastClr="000000">
                  <a:lumMod val="75000"/>
                  <a:lumOff val="25000"/>
                </a:sysClr>
              </a:solidFill>
              <a:latin typeface="Trebuchet MS" panose="020B0603020202020204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B022F21-9A0A-E54E-A81C-6B706DF399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2418" y="2039112"/>
            <a:ext cx="1478670" cy="248972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FDFF96E-1596-B748-8577-D5AAB828CF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41403" y="2038920"/>
            <a:ext cx="1577931" cy="248213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12C2699-892C-B343-8D0D-3E315B2D51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61514" y="4671245"/>
            <a:ext cx="1306282" cy="21378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9479696-839E-2449-9829-FE10475619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14416" y="4720102"/>
            <a:ext cx="1860747" cy="205468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A1F2697-661A-464E-BAED-A4C2DF0941A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55091" y="2038919"/>
            <a:ext cx="1512007" cy="24821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A2C5DAA-84AE-8D4C-A430-A0F79496BE1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08611" y="4671245"/>
            <a:ext cx="1306283" cy="215239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8CEE643-4EF2-B643-912C-197C84C7C12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21783" y="3250467"/>
            <a:ext cx="1558824" cy="2489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543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/>
          <p:cNvSpPr>
            <a:spLocks noGrp="1"/>
          </p:cNvSpPr>
          <p:nvPr>
            <p:ph type="title"/>
          </p:nvPr>
        </p:nvSpPr>
        <p:spPr>
          <a:xfrm>
            <a:off x="3501087" y="592349"/>
            <a:ext cx="7059827" cy="1325563"/>
          </a:xfrm>
        </p:spPr>
        <p:txBody>
          <a:bodyPr/>
          <a:lstStyle/>
          <a:p>
            <a:r>
              <a:rPr lang="en-GB" dirty="0">
                <a:solidFill>
                  <a:srgbClr val="75C539"/>
                </a:solidFill>
                <a:latin typeface="Trebuchet MS" panose="020B06030202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Demo</a:t>
            </a:r>
            <a:endParaRPr lang="en-US" dirty="0">
              <a:solidFill>
                <a:srgbClr val="75C539"/>
              </a:solidFill>
              <a:latin typeface="Trebuchet MS" panose="020B0603020202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Rettangolo 3"/>
          <p:cNvSpPr txBox="1">
            <a:spLocks noChangeArrowheads="1"/>
          </p:cNvSpPr>
          <p:nvPr/>
        </p:nvSpPr>
        <p:spPr>
          <a:xfrm>
            <a:off x="2347111" y="2160597"/>
            <a:ext cx="2124823" cy="5826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90C226"/>
              </a:buClr>
              <a:buNone/>
              <a:defRPr/>
            </a:pPr>
            <a:r>
              <a:rPr lang="it-IT" noProof="1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Trebuchet MS" panose="020B0603020202020204"/>
              </a:rPr>
              <a:t>It’s time to play!</a:t>
            </a:r>
          </a:p>
          <a:p>
            <a:pPr marL="0" indent="0">
              <a:buClr>
                <a:srgbClr val="90C226"/>
              </a:buClr>
              <a:buNone/>
              <a:defRPr/>
            </a:pPr>
            <a:endParaRPr lang="it-IT" noProof="1">
              <a:solidFill>
                <a:sysClr val="windowText" lastClr="000000">
                  <a:lumMod val="75000"/>
                  <a:lumOff val="25000"/>
                </a:sysClr>
              </a:solidFill>
              <a:latin typeface="Trebuchet MS" panose="020B0603020202020204"/>
            </a:endParaRPr>
          </a:p>
        </p:txBody>
      </p:sp>
      <p:sp>
        <p:nvSpPr>
          <p:cNvPr id="7" name="Rettangolo 3"/>
          <p:cNvSpPr txBox="1">
            <a:spLocks noChangeArrowheads="1"/>
          </p:cNvSpPr>
          <p:nvPr/>
        </p:nvSpPr>
        <p:spPr>
          <a:xfrm>
            <a:off x="2347111" y="2743201"/>
            <a:ext cx="7683690" cy="13029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90C226"/>
              </a:buClr>
              <a:buNone/>
              <a:defRPr/>
            </a:pPr>
            <a:r>
              <a:rPr lang="it-IT" noProof="1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Trebuchet MS" panose="020B0603020202020204"/>
              </a:rPr>
              <a:t>Android version available on </a:t>
            </a:r>
            <a:r>
              <a:rPr lang="it-IT" noProof="1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Trebuchet MS" panose="020B0603020202020204"/>
                <a:hlinkClick r:id="rId4"/>
              </a:rPr>
              <a:t>Google Play Store</a:t>
            </a:r>
            <a:endParaRPr lang="it-IT" noProof="1">
              <a:solidFill>
                <a:sysClr val="windowText" lastClr="000000">
                  <a:lumMod val="75000"/>
                  <a:lumOff val="25000"/>
                </a:sysClr>
              </a:solidFill>
              <a:latin typeface="Trebuchet MS" panose="020B0603020202020204"/>
            </a:endParaRPr>
          </a:p>
          <a:p>
            <a:pPr marL="0" indent="0">
              <a:buClr>
                <a:srgbClr val="90C226"/>
              </a:buClr>
              <a:buNone/>
              <a:defRPr/>
            </a:pPr>
            <a:r>
              <a:rPr lang="it-IT" sz="1600" noProof="1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Trebuchet MS" panose="020B0603020202020204"/>
                <a:hlinkClick r:id="rId4"/>
              </a:rPr>
              <a:t>https://play.google.com/store/apps/details?id=it.fmt.games.reversi.android</a:t>
            </a:r>
            <a:endParaRPr lang="it-IT" sz="1600" noProof="1">
              <a:solidFill>
                <a:sysClr val="windowText" lastClr="000000">
                  <a:lumMod val="75000"/>
                  <a:lumOff val="25000"/>
                </a:sysClr>
              </a:solidFill>
              <a:latin typeface="Trebuchet MS" panose="020B0603020202020204"/>
            </a:endParaRPr>
          </a:p>
          <a:p>
            <a:pPr marL="0" indent="0">
              <a:buClr>
                <a:srgbClr val="90C226"/>
              </a:buClr>
              <a:buNone/>
              <a:defRPr/>
            </a:pPr>
            <a:endParaRPr lang="it-IT" noProof="1">
              <a:solidFill>
                <a:sysClr val="windowText" lastClr="000000">
                  <a:lumMod val="75000"/>
                  <a:lumOff val="25000"/>
                </a:sysClr>
              </a:solidFill>
              <a:latin typeface="Trebuchet MS" panose="020B0603020202020204"/>
            </a:endParaRPr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1101" y="1432159"/>
            <a:ext cx="1323795" cy="1645919"/>
          </a:xfrm>
          <a:prstGeom prst="rect">
            <a:avLst/>
          </a:prstGeom>
        </p:spPr>
      </p:pic>
      <p:pic>
        <p:nvPicPr>
          <p:cNvPr id="2" name="Immagine 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668" y="1869110"/>
            <a:ext cx="956428" cy="19865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06A8229-E229-D843-8925-7C57BE4CC02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14995" y="4046161"/>
            <a:ext cx="1856232" cy="181123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67D77CC-F9E3-9247-B70C-0B3EFD984595}"/>
              </a:ext>
            </a:extLst>
          </p:cNvPr>
          <p:cNvSpPr/>
          <p:nvPr/>
        </p:nvSpPr>
        <p:spPr>
          <a:xfrm>
            <a:off x="1234668" y="4744192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Clr>
                <a:srgbClr val="90C226"/>
              </a:buClr>
              <a:defRPr/>
            </a:pPr>
            <a:r>
              <a:rPr lang="it-IT" noProof="1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Trebuchet MS" panose="020B0603020202020204"/>
              </a:rPr>
              <a:t>Network match demo on </a:t>
            </a:r>
            <a:r>
              <a:rPr lang="it-IT" noProof="1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Trebuchet MS" panose="020B0603020202020204"/>
                <a:hlinkClick r:id="rId8"/>
              </a:rPr>
              <a:t>https://youtu.be/RUfBwd1IXWg</a:t>
            </a:r>
            <a:r>
              <a:rPr lang="it-IT" noProof="1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Trebuchet MS" panose="020B0603020202020204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7291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/>
          <p:cNvSpPr>
            <a:spLocks noGrp="1"/>
          </p:cNvSpPr>
          <p:nvPr>
            <p:ph type="title"/>
          </p:nvPr>
        </p:nvSpPr>
        <p:spPr>
          <a:xfrm>
            <a:off x="3501087" y="592349"/>
            <a:ext cx="7059827" cy="1325563"/>
          </a:xfrm>
        </p:spPr>
        <p:txBody>
          <a:bodyPr/>
          <a:lstStyle/>
          <a:p>
            <a:r>
              <a:rPr lang="en-GB" dirty="0">
                <a:solidFill>
                  <a:srgbClr val="75C539"/>
                </a:solidFill>
                <a:latin typeface="Trebuchet MS" panose="020B06030202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Source code on GitHub</a:t>
            </a:r>
            <a:endParaRPr lang="en-US" dirty="0">
              <a:solidFill>
                <a:srgbClr val="75C539"/>
              </a:solidFill>
              <a:latin typeface="Trebuchet MS" panose="020B0603020202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Rettangolo 3"/>
          <p:cNvSpPr txBox="1">
            <a:spLocks noChangeArrowheads="1"/>
          </p:cNvSpPr>
          <p:nvPr/>
        </p:nvSpPr>
        <p:spPr>
          <a:xfrm>
            <a:off x="2201517" y="2160596"/>
            <a:ext cx="8359397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90C226"/>
              </a:buClr>
              <a:defRPr/>
            </a:pPr>
            <a:r>
              <a:rPr lang="it-IT" noProof="1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Trebuchet MS" panose="020B0603020202020204"/>
                <a:hlinkClick r:id="rId4"/>
              </a:rPr>
              <a:t>FMT Reversi Android source code on Github</a:t>
            </a:r>
            <a:endParaRPr lang="it-IT" noProof="1">
              <a:solidFill>
                <a:sysClr val="windowText" lastClr="000000">
                  <a:lumMod val="75000"/>
                  <a:lumOff val="25000"/>
                </a:sysClr>
              </a:solidFill>
              <a:latin typeface="Trebuchet MS" panose="020B0603020202020204"/>
            </a:endParaRPr>
          </a:p>
          <a:p>
            <a:pPr>
              <a:buClr>
                <a:srgbClr val="90C226"/>
              </a:buClr>
              <a:defRPr/>
            </a:pPr>
            <a:r>
              <a:rPr lang="it-IT" noProof="1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Trebuchet MS" panose="020B0603020202020204"/>
                <a:hlinkClick r:id="rId5"/>
              </a:rPr>
              <a:t>FMT Reversi Backend source code on Github</a:t>
            </a:r>
            <a:endParaRPr lang="it-IT" noProof="1">
              <a:solidFill>
                <a:sysClr val="windowText" lastClr="000000">
                  <a:lumMod val="75000"/>
                  <a:lumOff val="25000"/>
                </a:sysClr>
              </a:solidFill>
              <a:latin typeface="Trebuchet MS" panose="020B0603020202020204"/>
            </a:endParaRPr>
          </a:p>
          <a:p>
            <a:pPr>
              <a:buClr>
                <a:srgbClr val="90C226"/>
              </a:buClr>
              <a:defRPr/>
            </a:pPr>
            <a:r>
              <a:rPr lang="it-IT" noProof="1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Trebuchet MS" panose="020B0603020202020204"/>
                <a:hlinkClick r:id="rId6"/>
              </a:rPr>
              <a:t>FMT Reversi source code on Github</a:t>
            </a:r>
            <a:endParaRPr lang="it-IT" noProof="1">
              <a:solidFill>
                <a:sysClr val="windowText" lastClr="000000">
                  <a:lumMod val="75000"/>
                  <a:lumOff val="25000"/>
                </a:sysClr>
              </a:solidFill>
              <a:latin typeface="Trebuchet MS" panose="020B0603020202020204"/>
            </a:endParaRPr>
          </a:p>
          <a:p>
            <a:pPr marL="0" indent="0">
              <a:buClr>
                <a:srgbClr val="90C226"/>
              </a:buClr>
              <a:buNone/>
              <a:defRPr/>
            </a:pPr>
            <a:endParaRPr lang="it-IT" noProof="1">
              <a:solidFill>
                <a:sysClr val="windowText" lastClr="000000">
                  <a:lumMod val="75000"/>
                  <a:lumOff val="25000"/>
                </a:sysClr>
              </a:solidFill>
              <a:latin typeface="Trebuchet MS" panose="020B0603020202020204"/>
            </a:endParaRPr>
          </a:p>
          <a:p>
            <a:pPr marL="0" indent="0">
              <a:buClr>
                <a:srgbClr val="90C226"/>
              </a:buClr>
              <a:buNone/>
              <a:defRPr/>
            </a:pPr>
            <a:endParaRPr lang="it-IT" noProof="1">
              <a:solidFill>
                <a:sysClr val="windowText" lastClr="000000">
                  <a:lumMod val="75000"/>
                  <a:lumOff val="25000"/>
                </a:sysClr>
              </a:solidFill>
              <a:latin typeface="Trebuchet MS" panose="020B0603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583451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/>
          <p:cNvSpPr>
            <a:spLocks noGrp="1"/>
          </p:cNvSpPr>
          <p:nvPr>
            <p:ph type="title"/>
          </p:nvPr>
        </p:nvSpPr>
        <p:spPr>
          <a:xfrm>
            <a:off x="3501087" y="592349"/>
            <a:ext cx="7059827" cy="1325563"/>
          </a:xfrm>
        </p:spPr>
        <p:txBody>
          <a:bodyPr/>
          <a:lstStyle/>
          <a:p>
            <a:r>
              <a:rPr lang="en-GB" dirty="0">
                <a:solidFill>
                  <a:srgbClr val="75C539"/>
                </a:solidFill>
                <a:latin typeface="Trebuchet MS" panose="020B06030202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Conclusions</a:t>
            </a:r>
            <a:endParaRPr lang="en-US" dirty="0">
              <a:solidFill>
                <a:srgbClr val="75C539"/>
              </a:solidFill>
              <a:latin typeface="Trebuchet MS" panose="020B0603020202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Rettangolo 3"/>
          <p:cNvSpPr txBox="1">
            <a:spLocks noChangeArrowheads="1"/>
          </p:cNvSpPr>
          <p:nvPr/>
        </p:nvSpPr>
        <p:spPr>
          <a:xfrm>
            <a:off x="2201517" y="2160596"/>
            <a:ext cx="8359397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90C226"/>
              </a:buClr>
              <a:defRPr/>
            </a:pPr>
            <a:r>
              <a:rPr lang="it-IT" noProof="1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Trebuchet MS" panose="020B0603020202020204"/>
              </a:rPr>
              <a:t>FMT Reversi can be improved:</a:t>
            </a:r>
          </a:p>
          <a:p>
            <a:pPr lvl="1">
              <a:buClr>
                <a:srgbClr val="90C226"/>
              </a:buClr>
              <a:defRPr/>
            </a:pPr>
            <a:r>
              <a:rPr lang="it-IT" noProof="1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Trebuchet MS" panose="020B0603020202020204"/>
              </a:rPr>
              <a:t>Support for other platform (web)</a:t>
            </a:r>
          </a:p>
          <a:p>
            <a:pPr lvl="1">
              <a:buClr>
                <a:srgbClr val="90C226"/>
              </a:buClr>
              <a:defRPr/>
            </a:pPr>
            <a:r>
              <a:rPr lang="it-IT" noProof="1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Trebuchet MS" panose="020B0603020202020204"/>
              </a:rPr>
              <a:t>Improved IA for CPU players</a:t>
            </a:r>
          </a:p>
          <a:p>
            <a:pPr lvl="1">
              <a:buClr>
                <a:srgbClr val="90C226"/>
              </a:buClr>
              <a:defRPr/>
            </a:pPr>
            <a:r>
              <a:rPr lang="it-IT" noProof="1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Trebuchet MS" panose="020B0603020202020204"/>
              </a:rPr>
              <a:t>Google play game service</a:t>
            </a:r>
          </a:p>
          <a:p>
            <a:pPr lvl="1">
              <a:buClr>
                <a:srgbClr val="90C226"/>
              </a:buClr>
              <a:defRPr/>
            </a:pPr>
            <a:r>
              <a:rPr lang="it-IT" noProof="1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Trebuchet MS" panose="020B0603020202020204"/>
              </a:rPr>
              <a:t>PS4 version cooming soon!</a:t>
            </a:r>
          </a:p>
          <a:p>
            <a:pPr>
              <a:buClr>
                <a:srgbClr val="90C226"/>
              </a:buClr>
              <a:defRPr/>
            </a:pPr>
            <a:r>
              <a:rPr lang="it-IT" noProof="1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Trebuchet MS" panose="020B0603020202020204"/>
              </a:rPr>
              <a:t>Any question?</a:t>
            </a:r>
          </a:p>
          <a:p>
            <a:pPr lvl="1">
              <a:buClr>
                <a:srgbClr val="90C226"/>
              </a:buClr>
              <a:defRPr/>
            </a:pPr>
            <a:endParaRPr lang="it-IT" noProof="1">
              <a:solidFill>
                <a:sysClr val="windowText" lastClr="000000">
                  <a:lumMod val="75000"/>
                  <a:lumOff val="25000"/>
                </a:sysClr>
              </a:solidFill>
              <a:latin typeface="Trebuchet MS" panose="020B0603020202020204"/>
            </a:endParaRPr>
          </a:p>
          <a:p>
            <a:pPr>
              <a:buClr>
                <a:srgbClr val="90C226"/>
              </a:buClr>
              <a:defRPr/>
            </a:pPr>
            <a:endParaRPr lang="it-IT" noProof="1">
              <a:solidFill>
                <a:sysClr val="windowText" lastClr="000000">
                  <a:lumMod val="75000"/>
                  <a:lumOff val="25000"/>
                </a:sysClr>
              </a:solidFill>
              <a:latin typeface="Trebuchet MS" panose="020B0603020202020204"/>
            </a:endParaRPr>
          </a:p>
          <a:p>
            <a:pPr marL="0" indent="0">
              <a:buClr>
                <a:srgbClr val="90C226"/>
              </a:buClr>
              <a:buNone/>
              <a:defRPr/>
            </a:pPr>
            <a:endParaRPr lang="it-IT" noProof="1">
              <a:solidFill>
                <a:sysClr val="windowText" lastClr="000000">
                  <a:lumMod val="75000"/>
                  <a:lumOff val="25000"/>
                </a:sysClr>
              </a:solidFill>
              <a:latin typeface="Trebuchet MS" panose="020B0603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733316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/>
          <p:cNvSpPr>
            <a:spLocks noGrp="1"/>
          </p:cNvSpPr>
          <p:nvPr>
            <p:ph type="title"/>
          </p:nvPr>
        </p:nvSpPr>
        <p:spPr>
          <a:xfrm>
            <a:off x="3501087" y="2668276"/>
            <a:ext cx="7059827" cy="1325563"/>
          </a:xfrm>
        </p:spPr>
        <p:txBody>
          <a:bodyPr/>
          <a:lstStyle/>
          <a:p>
            <a:r>
              <a:rPr lang="en-GB" dirty="0">
                <a:solidFill>
                  <a:srgbClr val="75C539"/>
                </a:solidFill>
                <a:latin typeface="Trebuchet MS" panose="020B06030202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Thanks!</a:t>
            </a:r>
            <a:endParaRPr lang="en-US" dirty="0">
              <a:solidFill>
                <a:srgbClr val="75C539"/>
              </a:solidFill>
              <a:latin typeface="Trebuchet MS" panose="020B0603020202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0848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/>
          <p:cNvSpPr>
            <a:spLocks noGrp="1"/>
          </p:cNvSpPr>
          <p:nvPr>
            <p:ph type="title"/>
          </p:nvPr>
        </p:nvSpPr>
        <p:spPr>
          <a:xfrm>
            <a:off x="3501087" y="592349"/>
            <a:ext cx="7059827" cy="1325563"/>
          </a:xfrm>
        </p:spPr>
        <p:txBody>
          <a:bodyPr/>
          <a:lstStyle/>
          <a:p>
            <a:r>
              <a:rPr lang="it-IT" sz="3600" noProof="1">
                <a:solidFill>
                  <a:srgbClr val="90C226"/>
                </a:solidFill>
                <a:latin typeface="Trebuchet MS" panose="020B0603020202020204"/>
              </a:rPr>
              <a:t>Roadmap</a:t>
            </a:r>
            <a:endParaRPr lang="en-US" dirty="0">
              <a:solidFill>
                <a:srgbClr val="75C539"/>
              </a:solidFill>
              <a:latin typeface="Trebuchet MS" panose="020B0603020202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Rettangolo 3"/>
          <p:cNvSpPr txBox="1">
            <a:spLocks noChangeArrowheads="1"/>
          </p:cNvSpPr>
          <p:nvPr/>
        </p:nvSpPr>
        <p:spPr>
          <a:xfrm>
            <a:off x="2164941" y="2160596"/>
            <a:ext cx="8247415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90C226"/>
              </a:buClr>
              <a:defRPr/>
            </a:pPr>
            <a:r>
              <a:rPr lang="it-IT" noProof="1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Trebuchet MS" panose="020B0603020202020204"/>
              </a:rPr>
              <a:t>Intro</a:t>
            </a:r>
          </a:p>
          <a:p>
            <a:pPr>
              <a:buClr>
                <a:srgbClr val="90C226"/>
              </a:buClr>
              <a:defRPr/>
            </a:pPr>
            <a:r>
              <a:rPr lang="it-IT" noProof="1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Trebuchet MS" panose="020B0603020202020204"/>
              </a:rPr>
              <a:t>The project</a:t>
            </a:r>
          </a:p>
          <a:p>
            <a:pPr>
              <a:buClr>
                <a:srgbClr val="90C226"/>
              </a:buClr>
              <a:defRPr/>
            </a:pPr>
            <a:r>
              <a:rPr lang="it-IT" noProof="1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Trebuchet MS" panose="020B0603020202020204"/>
              </a:rPr>
              <a:t>Demo</a:t>
            </a:r>
          </a:p>
          <a:p>
            <a:pPr>
              <a:buClr>
                <a:srgbClr val="90C226"/>
              </a:buClr>
              <a:defRPr/>
            </a:pPr>
            <a:r>
              <a:rPr lang="it-IT" noProof="1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Trebuchet MS" panose="020B0603020202020204"/>
              </a:rPr>
              <a:t>Let’s dive into the code</a:t>
            </a:r>
          </a:p>
          <a:p>
            <a:pPr>
              <a:buClr>
                <a:srgbClr val="90C226"/>
              </a:buClr>
              <a:defRPr/>
            </a:pPr>
            <a:r>
              <a:rPr lang="it-IT" noProof="1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Trebuchet MS" panose="020B0603020202020204"/>
              </a:rPr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20681340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/>
          <p:cNvSpPr>
            <a:spLocks noGrp="1"/>
          </p:cNvSpPr>
          <p:nvPr>
            <p:ph type="title"/>
          </p:nvPr>
        </p:nvSpPr>
        <p:spPr>
          <a:xfrm>
            <a:off x="3501087" y="592349"/>
            <a:ext cx="7059827" cy="1325563"/>
          </a:xfrm>
        </p:spPr>
        <p:txBody>
          <a:bodyPr/>
          <a:lstStyle/>
          <a:p>
            <a:r>
              <a:rPr lang="it-IT" sz="3600" noProof="1">
                <a:solidFill>
                  <a:srgbClr val="90C226"/>
                </a:solidFill>
                <a:latin typeface="Trebuchet MS" panose="020B0603020202020204"/>
              </a:rPr>
              <a:t>Introduction</a:t>
            </a:r>
            <a:endParaRPr lang="en-US" dirty="0">
              <a:solidFill>
                <a:srgbClr val="75C539"/>
              </a:solidFill>
              <a:latin typeface="Trebuchet MS" panose="020B0603020202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Rettangolo 3"/>
          <p:cNvSpPr txBox="1">
            <a:spLocks noChangeArrowheads="1"/>
          </p:cNvSpPr>
          <p:nvPr/>
        </p:nvSpPr>
        <p:spPr>
          <a:xfrm>
            <a:off x="2175391" y="2160596"/>
            <a:ext cx="7800283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90C226"/>
              </a:buClr>
              <a:buFont typeface="Arial" panose="020B0604020202020204" pitchFamily="34" charset="0"/>
              <a:buChar char="•"/>
              <a:defRPr/>
            </a:pPr>
            <a:r>
              <a:rPr lang="it-IT" noProof="1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Trebuchet MS" panose="020B0603020202020204"/>
              </a:rPr>
              <a:t>The aim of the project is to realize a Reversi implementation on Android platform:</a:t>
            </a:r>
          </a:p>
          <a:p>
            <a:pPr lvl="1">
              <a:buClr>
                <a:srgbClr val="90C226"/>
              </a:buClr>
              <a:buFont typeface="Arial" panose="020B0604020202020204" pitchFamily="34" charset="0"/>
              <a:buChar char="•"/>
              <a:defRPr/>
            </a:pPr>
            <a:r>
              <a:rPr lang="it-IT" noProof="1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Trebuchet MS" panose="020B0603020202020204"/>
              </a:rPr>
              <a:t>Match on the same device</a:t>
            </a:r>
          </a:p>
          <a:p>
            <a:pPr lvl="1">
              <a:buClr>
                <a:srgbClr val="90C226"/>
              </a:buClr>
              <a:buFont typeface="Arial" panose="020B0604020202020204" pitchFamily="34" charset="0"/>
              <a:buChar char="•"/>
              <a:defRPr/>
            </a:pPr>
            <a:r>
              <a:rPr lang="it-IT" noProof="1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Trebuchet MS" panose="020B0603020202020204"/>
              </a:rPr>
              <a:t>Match between two devices (each player on his own device)</a:t>
            </a:r>
          </a:p>
          <a:p>
            <a:pPr>
              <a:buClr>
                <a:srgbClr val="90C226"/>
              </a:buClr>
              <a:buFont typeface="Arial" panose="020B0604020202020204" pitchFamily="34" charset="0"/>
              <a:buChar char="•"/>
              <a:defRPr/>
            </a:pPr>
            <a:r>
              <a:rPr lang="it-IT" noProof="1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Trebuchet MS" panose="020B0603020202020204"/>
              </a:rPr>
              <a:t>The game rules are based on </a:t>
            </a:r>
            <a:r>
              <a:rPr lang="it-IT" noProof="1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Trebuchet MS" panose="020B0603020202020204"/>
                <a:hlinkClick r:id="rId4"/>
              </a:rPr>
              <a:t>Reversi on Wikipedia</a:t>
            </a:r>
            <a:r>
              <a:rPr lang="it-IT" noProof="1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Trebuchet MS" panose="020B0603020202020204"/>
              </a:rPr>
              <a:t> and </a:t>
            </a:r>
            <a:r>
              <a:rPr lang="it-IT" noProof="1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Trebuchet MS" panose="020B0603020202020204"/>
                <a:hlinkClick r:id="rId5"/>
              </a:rPr>
              <a:t>Federazione Nazionale Gioco Othello</a:t>
            </a:r>
            <a:endParaRPr lang="it-IT" noProof="1">
              <a:solidFill>
                <a:sysClr val="windowText" lastClr="000000">
                  <a:lumMod val="75000"/>
                  <a:lumOff val="25000"/>
                </a:sysClr>
              </a:solidFill>
              <a:latin typeface="Trebuchet MS" panose="020B0603020202020204"/>
            </a:endParaRPr>
          </a:p>
          <a:p>
            <a:pPr>
              <a:buClr>
                <a:srgbClr val="90C226"/>
              </a:buClr>
              <a:buFont typeface="Arial" panose="020B0604020202020204" pitchFamily="34" charset="0"/>
              <a:buChar char="•"/>
              <a:defRPr/>
            </a:pPr>
            <a:endParaRPr lang="it-IT" noProof="1">
              <a:solidFill>
                <a:sysClr val="windowText" lastClr="000000">
                  <a:lumMod val="75000"/>
                  <a:lumOff val="25000"/>
                </a:sysClr>
              </a:solidFill>
              <a:latin typeface="Trebuchet MS" panose="020B0603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3454167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/>
          <p:cNvSpPr>
            <a:spLocks noGrp="1"/>
          </p:cNvSpPr>
          <p:nvPr>
            <p:ph type="title"/>
          </p:nvPr>
        </p:nvSpPr>
        <p:spPr>
          <a:xfrm>
            <a:off x="3501087" y="592349"/>
            <a:ext cx="7059827" cy="1325563"/>
          </a:xfrm>
        </p:spPr>
        <p:txBody>
          <a:bodyPr/>
          <a:lstStyle/>
          <a:p>
            <a:r>
              <a:rPr lang="it-IT" sz="3600" noProof="1">
                <a:solidFill>
                  <a:srgbClr val="90C226"/>
                </a:solidFill>
                <a:latin typeface="Trebuchet MS" panose="020B0603020202020204"/>
              </a:rPr>
              <a:t>The project - what did we use?</a:t>
            </a:r>
            <a:endParaRPr lang="en-US" dirty="0">
              <a:solidFill>
                <a:srgbClr val="75C539"/>
              </a:solidFill>
              <a:latin typeface="Trebuchet MS" panose="020B0603020202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8227" y="5461538"/>
            <a:ext cx="826192" cy="826192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82541" y="3012565"/>
            <a:ext cx="637092" cy="1188720"/>
          </a:xfrm>
          <a:prstGeom prst="rect">
            <a:avLst/>
          </a:prstGeom>
        </p:spPr>
      </p:pic>
      <p:pic>
        <p:nvPicPr>
          <p:cNvPr id="9" name="Immagin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4944" y="1965541"/>
            <a:ext cx="2065564" cy="1156716"/>
          </a:xfrm>
          <a:prstGeom prst="rect">
            <a:avLst/>
          </a:prstGeom>
        </p:spPr>
      </p:pic>
      <p:pic>
        <p:nvPicPr>
          <p:cNvPr id="11" name="Immagin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24850" y="2026184"/>
            <a:ext cx="3867150" cy="1181100"/>
          </a:xfrm>
          <a:prstGeom prst="rect">
            <a:avLst/>
          </a:prstGeom>
        </p:spPr>
      </p:pic>
      <p:pic>
        <p:nvPicPr>
          <p:cNvPr id="14" name="Immagin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18562" y="5539028"/>
            <a:ext cx="1497140" cy="378472"/>
          </a:xfrm>
          <a:prstGeom prst="rect">
            <a:avLst/>
          </a:prstGeom>
        </p:spPr>
      </p:pic>
      <p:pic>
        <p:nvPicPr>
          <p:cNvPr id="1036" name="Picture 12" descr="https://www.lffl.org/wp-content/uploads/2019/01/openjdk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029" y="2363247"/>
            <a:ext cx="1052893" cy="1052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Immagin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89455" y="5461538"/>
            <a:ext cx="1835395" cy="911925"/>
          </a:xfrm>
          <a:prstGeom prst="rect">
            <a:avLst/>
          </a:prstGeom>
        </p:spPr>
      </p:pic>
      <p:pic>
        <p:nvPicPr>
          <p:cNvPr id="17" name="Immagin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77458" y="4073211"/>
            <a:ext cx="885256" cy="885256"/>
          </a:xfrm>
          <a:prstGeom prst="rect">
            <a:avLst/>
          </a:prstGeom>
        </p:spPr>
      </p:pic>
      <p:pic>
        <p:nvPicPr>
          <p:cNvPr id="20" name="Immagine 1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830178" y="3758657"/>
            <a:ext cx="1595581" cy="88525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48C67E2-96B3-0C48-B8B1-B367BECD7A2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919821" y="2953770"/>
            <a:ext cx="1308100" cy="15494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85E4FC5-378F-7241-A4DB-831BEEEC5BE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848737" y="3758657"/>
            <a:ext cx="2108200" cy="965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3185CED-DBD4-F74E-A86E-5C10C77F011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633453" y="5093238"/>
            <a:ext cx="1130300" cy="73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801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/>
          <p:cNvSpPr>
            <a:spLocks noGrp="1"/>
          </p:cNvSpPr>
          <p:nvPr>
            <p:ph type="title"/>
          </p:nvPr>
        </p:nvSpPr>
        <p:spPr>
          <a:xfrm>
            <a:off x="3501087" y="592349"/>
            <a:ext cx="7059827" cy="1325563"/>
          </a:xfrm>
        </p:spPr>
        <p:txBody>
          <a:bodyPr/>
          <a:lstStyle/>
          <a:p>
            <a:r>
              <a:rPr lang="it-IT" sz="3600" noProof="1">
                <a:solidFill>
                  <a:srgbClr val="90C226"/>
                </a:solidFill>
                <a:latin typeface="Trebuchet MS" panose="020B0603020202020204"/>
              </a:rPr>
              <a:t>The project - modules</a:t>
            </a:r>
            <a:endParaRPr lang="en-US" dirty="0">
              <a:solidFill>
                <a:srgbClr val="75C539"/>
              </a:solidFill>
              <a:latin typeface="Trebuchet MS" panose="020B0603020202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Rettangolo arrotondato 1"/>
          <p:cNvSpPr/>
          <p:nvPr/>
        </p:nvSpPr>
        <p:spPr>
          <a:xfrm>
            <a:off x="4172712" y="2077752"/>
            <a:ext cx="2240280" cy="9601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Reversi-core</a:t>
            </a:r>
          </a:p>
        </p:txBody>
      </p:sp>
      <p:sp>
        <p:nvSpPr>
          <p:cNvPr id="7" name="Rettangolo arrotondato 6"/>
          <p:cNvSpPr/>
          <p:nvPr/>
        </p:nvSpPr>
        <p:spPr>
          <a:xfrm>
            <a:off x="2334006" y="4619117"/>
            <a:ext cx="2240280" cy="9601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Reversi-</a:t>
            </a:r>
            <a:r>
              <a:rPr lang="it-IT" dirty="0" err="1"/>
              <a:t>android</a:t>
            </a:r>
            <a:endParaRPr lang="it-IT" dirty="0"/>
          </a:p>
        </p:txBody>
      </p:sp>
      <p:sp>
        <p:nvSpPr>
          <p:cNvPr id="8" name="Rettangolo arrotondato 7"/>
          <p:cNvSpPr/>
          <p:nvPr/>
        </p:nvSpPr>
        <p:spPr>
          <a:xfrm>
            <a:off x="6096000" y="4619117"/>
            <a:ext cx="2240280" cy="9601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Reversi-</a:t>
            </a:r>
            <a:r>
              <a:rPr lang="it-IT" dirty="0" err="1"/>
              <a:t>backend</a:t>
            </a:r>
            <a:endParaRPr lang="it-IT" dirty="0"/>
          </a:p>
        </p:txBody>
      </p:sp>
      <p:cxnSp>
        <p:nvCxnSpPr>
          <p:cNvPr id="4" name="Connettore 2 3"/>
          <p:cNvCxnSpPr>
            <a:cxnSpLocks/>
            <a:stCxn id="7" idx="0"/>
            <a:endCxn id="2" idx="2"/>
          </p:cNvCxnSpPr>
          <p:nvPr/>
        </p:nvCxnSpPr>
        <p:spPr>
          <a:xfrm flipV="1">
            <a:off x="3454146" y="3037872"/>
            <a:ext cx="1838706" cy="1581245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ttore 2 10"/>
          <p:cNvCxnSpPr>
            <a:stCxn id="8" idx="0"/>
            <a:endCxn id="2" idx="2"/>
          </p:cNvCxnSpPr>
          <p:nvPr/>
        </p:nvCxnSpPr>
        <p:spPr>
          <a:xfrm flipH="1" flipV="1">
            <a:off x="5292852" y="3037872"/>
            <a:ext cx="1923288" cy="1581245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Immagine 14">
            <a:extLst>
              <a:ext uri="{FF2B5EF4-FFF2-40B4-BE49-F238E27FC236}">
                <a16:creationId xmlns:a16="http://schemas.microsoft.com/office/drawing/2014/main" id="{1FCCD541-33FC-A442-8F6A-6442AFAE06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4287" y="4005072"/>
            <a:ext cx="1033422" cy="51346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52FE5EC-CBFC-9142-9087-DACE2E953E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81287" y="3818417"/>
            <a:ext cx="676001" cy="80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143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/>
          <p:cNvSpPr>
            <a:spLocks noGrp="1"/>
          </p:cNvSpPr>
          <p:nvPr>
            <p:ph type="title"/>
          </p:nvPr>
        </p:nvSpPr>
        <p:spPr>
          <a:xfrm>
            <a:off x="3501087" y="592349"/>
            <a:ext cx="7059827" cy="1325563"/>
          </a:xfrm>
        </p:spPr>
        <p:txBody>
          <a:bodyPr/>
          <a:lstStyle/>
          <a:p>
            <a:r>
              <a:rPr lang="it-IT" sz="3600" noProof="1">
                <a:solidFill>
                  <a:srgbClr val="90C226"/>
                </a:solidFill>
                <a:latin typeface="Trebuchet MS" panose="020B0603020202020204"/>
              </a:rPr>
              <a:t>Build process</a:t>
            </a:r>
            <a:endParaRPr lang="en-US" dirty="0">
              <a:solidFill>
                <a:srgbClr val="75C539"/>
              </a:solidFill>
              <a:latin typeface="Trebuchet MS" panose="020B0603020202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9" name="Immagin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0654" y="2493645"/>
            <a:ext cx="2065564" cy="1156716"/>
          </a:xfrm>
          <a:prstGeom prst="rect">
            <a:avLst/>
          </a:prstGeom>
        </p:spPr>
      </p:pic>
      <p:pic>
        <p:nvPicPr>
          <p:cNvPr id="15" name="Immagin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9793" y="5032664"/>
            <a:ext cx="1835395" cy="91192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48C67E2-96B3-0C48-B8B1-B367BECD7A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03919" y="3757812"/>
            <a:ext cx="955044" cy="113121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3185CED-DBD4-F74E-A86E-5C10C77F01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32139" y="3935470"/>
            <a:ext cx="1130300" cy="736600"/>
          </a:xfrm>
          <a:prstGeom prst="rect">
            <a:avLst/>
          </a:prstGeom>
        </p:spPr>
      </p:pic>
      <p:pic>
        <p:nvPicPr>
          <p:cNvPr id="16" name="Immagine 16">
            <a:extLst>
              <a:ext uri="{FF2B5EF4-FFF2-40B4-BE49-F238E27FC236}">
                <a16:creationId xmlns:a16="http://schemas.microsoft.com/office/drawing/2014/main" id="{144061E3-CF14-D847-8256-B84FE063C5E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34864" y="2682365"/>
            <a:ext cx="885256" cy="885256"/>
          </a:xfrm>
          <a:prstGeom prst="rect">
            <a:avLst/>
          </a:prstGeom>
        </p:spPr>
      </p:pic>
      <p:pic>
        <p:nvPicPr>
          <p:cNvPr id="19" name="Immagine 3">
            <a:extLst>
              <a:ext uri="{FF2B5EF4-FFF2-40B4-BE49-F238E27FC236}">
                <a16:creationId xmlns:a16="http://schemas.microsoft.com/office/drawing/2014/main" id="{4B6E2283-216C-5F4D-93F5-884F791CC9B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59176" y="2682365"/>
            <a:ext cx="826192" cy="826192"/>
          </a:xfrm>
          <a:prstGeom prst="rect">
            <a:avLst/>
          </a:prstGeom>
        </p:spPr>
      </p:pic>
      <p:sp>
        <p:nvSpPr>
          <p:cNvPr id="5" name="Down Arrow 4">
            <a:extLst>
              <a:ext uri="{FF2B5EF4-FFF2-40B4-BE49-F238E27FC236}">
                <a16:creationId xmlns:a16="http://schemas.microsoft.com/office/drawing/2014/main" id="{62DFE97B-D799-9945-A981-F1551BAC795F}"/>
              </a:ext>
            </a:extLst>
          </p:cNvPr>
          <p:cNvSpPr/>
          <p:nvPr/>
        </p:nvSpPr>
        <p:spPr>
          <a:xfrm>
            <a:off x="1491144" y="4018954"/>
            <a:ext cx="473123" cy="8852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755A042C-907A-AD4A-9215-F1AD285E0B2E}"/>
              </a:ext>
            </a:extLst>
          </p:cNvPr>
          <p:cNvSpPr/>
          <p:nvPr/>
        </p:nvSpPr>
        <p:spPr>
          <a:xfrm>
            <a:off x="6297289" y="2939621"/>
            <a:ext cx="1223024" cy="307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23" name="Down Arrow 22">
            <a:extLst>
              <a:ext uri="{FF2B5EF4-FFF2-40B4-BE49-F238E27FC236}">
                <a16:creationId xmlns:a16="http://schemas.microsoft.com/office/drawing/2014/main" id="{3FE0BF0B-E316-164F-AA9E-8EA97FFEEDB2}"/>
              </a:ext>
            </a:extLst>
          </p:cNvPr>
          <p:cNvSpPr/>
          <p:nvPr/>
        </p:nvSpPr>
        <p:spPr>
          <a:xfrm>
            <a:off x="8377882" y="4049251"/>
            <a:ext cx="473123" cy="8852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24" name="Down Arrow 23">
            <a:extLst>
              <a:ext uri="{FF2B5EF4-FFF2-40B4-BE49-F238E27FC236}">
                <a16:creationId xmlns:a16="http://schemas.microsoft.com/office/drawing/2014/main" id="{5472F130-78C4-0D45-808C-4364C7EF6F20}"/>
              </a:ext>
            </a:extLst>
          </p:cNvPr>
          <p:cNvSpPr/>
          <p:nvPr/>
        </p:nvSpPr>
        <p:spPr>
          <a:xfrm>
            <a:off x="4936724" y="4009512"/>
            <a:ext cx="473123" cy="885256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EF3FE3E-70D7-B34C-AA4D-A20085A264E9}"/>
              </a:ext>
            </a:extLst>
          </p:cNvPr>
          <p:cNvSpPr/>
          <p:nvPr/>
        </p:nvSpPr>
        <p:spPr>
          <a:xfrm>
            <a:off x="7398795" y="5034245"/>
            <a:ext cx="35482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hlinkClick r:id="rId10"/>
              </a:rPr>
              <a:t>https://fmt-reversi.herokuapp.com/</a:t>
            </a:r>
            <a:endParaRPr lang="en-IT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DB099AC-3F58-D142-AC41-B8606CCF9C12}"/>
              </a:ext>
            </a:extLst>
          </p:cNvPr>
          <p:cNvSpPr/>
          <p:nvPr/>
        </p:nvSpPr>
        <p:spPr>
          <a:xfrm>
            <a:off x="3507404" y="5038964"/>
            <a:ext cx="32313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 </a:t>
            </a:r>
            <a:r>
              <a:rPr lang="en-GB" dirty="0">
                <a:hlinkClick r:id="rId11"/>
              </a:rPr>
              <a:t>https://836c360b507d.ngrok.io</a:t>
            </a:r>
            <a:r>
              <a:rPr lang="en-GB" dirty="0"/>
              <a:t> </a:t>
            </a:r>
            <a:endParaRPr lang="en-IT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3E80644-CBA6-6044-B1FF-B81003820356}"/>
              </a:ext>
            </a:extLst>
          </p:cNvPr>
          <p:cNvSpPr txBox="1"/>
          <p:nvPr/>
        </p:nvSpPr>
        <p:spPr>
          <a:xfrm>
            <a:off x="610861" y="1974281"/>
            <a:ext cx="22336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Android development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5724A06-0E54-1E47-8BFB-1844480ACD04}"/>
              </a:ext>
            </a:extLst>
          </p:cNvPr>
          <p:cNvSpPr txBox="1"/>
          <p:nvPr/>
        </p:nvSpPr>
        <p:spPr>
          <a:xfrm>
            <a:off x="5732139" y="1905710"/>
            <a:ext cx="2273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Backend development</a:t>
            </a:r>
          </a:p>
        </p:txBody>
      </p:sp>
    </p:spTree>
    <p:extLst>
      <p:ext uri="{BB962C8B-B14F-4D97-AF65-F5344CB8AC3E}">
        <p14:creationId xmlns:p14="http://schemas.microsoft.com/office/powerpoint/2010/main" val="941852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/>
          <p:cNvSpPr>
            <a:spLocks noGrp="1"/>
          </p:cNvSpPr>
          <p:nvPr>
            <p:ph type="title"/>
          </p:nvPr>
        </p:nvSpPr>
        <p:spPr>
          <a:xfrm>
            <a:off x="3501087" y="592349"/>
            <a:ext cx="7059827" cy="1325563"/>
          </a:xfrm>
        </p:spPr>
        <p:txBody>
          <a:bodyPr/>
          <a:lstStyle/>
          <a:p>
            <a:r>
              <a:rPr lang="it-IT" sz="3600" noProof="1">
                <a:solidFill>
                  <a:srgbClr val="90C226"/>
                </a:solidFill>
                <a:latin typeface="Trebuchet MS" panose="020B0603020202020204"/>
              </a:rPr>
              <a:t>Backend development</a:t>
            </a:r>
            <a:endParaRPr lang="en-US" dirty="0">
              <a:solidFill>
                <a:srgbClr val="75C539"/>
              </a:solidFill>
              <a:latin typeface="Trebuchet MS" panose="020B0603020202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65BC299-76D4-1C4A-9D26-581D510007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4654" y="2425763"/>
            <a:ext cx="4458596" cy="3429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75F9A50-1224-994A-8F53-2F6E3F2EE4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1328" y="2656494"/>
            <a:ext cx="3904356" cy="308361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78D34CB-E628-E54E-83B9-92A2D96778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52440" y="4098756"/>
            <a:ext cx="4347268" cy="26570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5138D50-685E-D045-BE9B-8A8CD0F295AB}"/>
              </a:ext>
            </a:extLst>
          </p:cNvPr>
          <p:cNvSpPr txBox="1"/>
          <p:nvPr/>
        </p:nvSpPr>
        <p:spPr>
          <a:xfrm>
            <a:off x="950976" y="2056431"/>
            <a:ext cx="6956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NGROK was used to expose local server on the web during development</a:t>
            </a:r>
          </a:p>
        </p:txBody>
      </p:sp>
    </p:spTree>
    <p:extLst>
      <p:ext uri="{BB962C8B-B14F-4D97-AF65-F5344CB8AC3E}">
        <p14:creationId xmlns:p14="http://schemas.microsoft.com/office/powerpoint/2010/main" val="1258804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/>
          <p:cNvSpPr>
            <a:spLocks noGrp="1"/>
          </p:cNvSpPr>
          <p:nvPr>
            <p:ph type="title"/>
          </p:nvPr>
        </p:nvSpPr>
        <p:spPr>
          <a:xfrm>
            <a:off x="3501087" y="592349"/>
            <a:ext cx="7059827" cy="1325563"/>
          </a:xfrm>
        </p:spPr>
        <p:txBody>
          <a:bodyPr/>
          <a:lstStyle/>
          <a:p>
            <a:r>
              <a:rPr lang="it-IT" sz="3600" noProof="1">
                <a:solidFill>
                  <a:srgbClr val="90C226"/>
                </a:solidFill>
                <a:latin typeface="Trebuchet MS" panose="020B0603020202020204"/>
              </a:rPr>
              <a:t>Backend development</a:t>
            </a:r>
            <a:endParaRPr lang="en-US" dirty="0">
              <a:solidFill>
                <a:srgbClr val="75C539"/>
              </a:solidFill>
              <a:latin typeface="Trebuchet MS" panose="020B0603020202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CEF0E7-2ACA-4E4D-BB4C-C283DB600D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7954" y="2255553"/>
            <a:ext cx="4167990" cy="268453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161FA1E-99BC-1642-827A-41562620AB9A}"/>
              </a:ext>
            </a:extLst>
          </p:cNvPr>
          <p:cNvSpPr txBox="1"/>
          <p:nvPr/>
        </p:nvSpPr>
        <p:spPr>
          <a:xfrm>
            <a:off x="1271016" y="1733246"/>
            <a:ext cx="6136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To deploy backend server, github, travis and heroku were used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9F05073-DEF2-9748-AB01-10FE8FE458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5063" y="2255553"/>
            <a:ext cx="3862061" cy="357869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6A7BB75-F148-7E49-8B5E-A38BB88F10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57600" y="3745880"/>
            <a:ext cx="4675957" cy="26660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49025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/>
          <p:cNvSpPr>
            <a:spLocks noGrp="1"/>
          </p:cNvSpPr>
          <p:nvPr>
            <p:ph type="title"/>
          </p:nvPr>
        </p:nvSpPr>
        <p:spPr>
          <a:xfrm>
            <a:off x="3501087" y="592349"/>
            <a:ext cx="7059827" cy="1325563"/>
          </a:xfrm>
        </p:spPr>
        <p:txBody>
          <a:bodyPr/>
          <a:lstStyle/>
          <a:p>
            <a:r>
              <a:rPr lang="it-IT" sz="3600" noProof="1">
                <a:solidFill>
                  <a:srgbClr val="90C226"/>
                </a:solidFill>
                <a:latin typeface="Trebuchet MS" panose="020B0603020202020204"/>
                <a:ea typeface="Tahoma" panose="020B0604030504040204" pitchFamily="34" charset="0"/>
                <a:cs typeface="Tahoma" panose="020B0604030504040204" pitchFamily="34" charset="0"/>
              </a:rPr>
              <a:t>Android development</a:t>
            </a:r>
            <a:endParaRPr lang="en-US" dirty="0">
              <a:solidFill>
                <a:srgbClr val="75C539"/>
              </a:solidFill>
              <a:latin typeface="Trebuchet MS" panose="020B0603020202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AEBF3CD-C6D2-2744-85FF-AF3C34BFF5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9940" y="2092863"/>
            <a:ext cx="5850974" cy="3771654"/>
          </a:xfrm>
          <a:prstGeom prst="rect">
            <a:avLst/>
          </a:prstGeom>
        </p:spPr>
      </p:pic>
      <p:sp>
        <p:nvSpPr>
          <p:cNvPr id="19" name="Rettangolo 3">
            <a:extLst>
              <a:ext uri="{FF2B5EF4-FFF2-40B4-BE49-F238E27FC236}">
                <a16:creationId xmlns:a16="http://schemas.microsoft.com/office/drawing/2014/main" id="{4B2CDAC4-3553-9F4A-A970-C8D50D29EB2E}"/>
              </a:ext>
            </a:extLst>
          </p:cNvPr>
          <p:cNvSpPr txBox="1">
            <a:spLocks noChangeArrowheads="1"/>
          </p:cNvSpPr>
          <p:nvPr/>
        </p:nvSpPr>
        <p:spPr>
          <a:xfrm>
            <a:off x="1304051" y="2092863"/>
            <a:ext cx="8598907" cy="4307937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accent6"/>
              </a:buClr>
            </a:pPr>
            <a:r>
              <a:rPr lang="it-IT" sz="2100" dirty="0" err="1"/>
              <a:t>View</a:t>
            </a:r>
            <a:r>
              <a:rPr lang="it-IT" sz="2100" dirty="0"/>
              <a:t> model &amp; live data</a:t>
            </a:r>
          </a:p>
          <a:p>
            <a:pPr>
              <a:buClr>
                <a:schemeClr val="accent6"/>
              </a:buClr>
            </a:pPr>
            <a:r>
              <a:rPr lang="it-IT" sz="2100" dirty="0" err="1"/>
              <a:t>Shared</a:t>
            </a:r>
            <a:r>
              <a:rPr lang="it-IT" sz="2100" dirty="0"/>
              <a:t> </a:t>
            </a:r>
            <a:r>
              <a:rPr lang="it-IT" sz="2100" dirty="0" err="1"/>
              <a:t>preferences</a:t>
            </a:r>
            <a:endParaRPr lang="it-IT" sz="2100" dirty="0"/>
          </a:p>
          <a:p>
            <a:pPr>
              <a:buClr>
                <a:schemeClr val="accent6"/>
              </a:buClr>
            </a:pPr>
            <a:r>
              <a:rPr lang="it-IT" sz="2100" dirty="0" err="1"/>
              <a:t>Navigation</a:t>
            </a:r>
            <a:endParaRPr lang="it-IT" sz="2100" dirty="0"/>
          </a:p>
          <a:p>
            <a:pPr>
              <a:buClr>
                <a:schemeClr val="accent6"/>
              </a:buClr>
            </a:pPr>
            <a:r>
              <a:rPr lang="it-IT" sz="2100" dirty="0" err="1"/>
              <a:t>Intent</a:t>
            </a:r>
            <a:endParaRPr lang="it-IT" sz="2100" dirty="0"/>
          </a:p>
          <a:p>
            <a:pPr>
              <a:buClr>
                <a:schemeClr val="accent6"/>
              </a:buClr>
            </a:pPr>
            <a:r>
              <a:rPr lang="it-IT" sz="2100" dirty="0"/>
              <a:t>Retrofit</a:t>
            </a:r>
          </a:p>
          <a:p>
            <a:pPr>
              <a:buClr>
                <a:schemeClr val="accent6"/>
              </a:buClr>
            </a:pPr>
            <a:r>
              <a:rPr lang="it-IT" sz="2100" dirty="0" err="1"/>
              <a:t>Websocket</a:t>
            </a:r>
            <a:r>
              <a:rPr lang="it-IT" sz="2100" dirty="0"/>
              <a:t> &amp; STOMP</a:t>
            </a:r>
          </a:p>
          <a:p>
            <a:pPr>
              <a:buClr>
                <a:schemeClr val="accent6"/>
              </a:buClr>
            </a:pPr>
            <a:r>
              <a:rPr lang="it-IT" sz="2100" dirty="0" err="1"/>
              <a:t>Recycler</a:t>
            </a:r>
            <a:r>
              <a:rPr lang="it-IT" sz="2100" dirty="0"/>
              <a:t> </a:t>
            </a:r>
            <a:r>
              <a:rPr lang="it-IT" sz="2100" dirty="0" err="1"/>
              <a:t>View</a:t>
            </a:r>
            <a:endParaRPr lang="it-IT" sz="2100" dirty="0"/>
          </a:p>
          <a:p>
            <a:pPr>
              <a:buClr>
                <a:schemeClr val="accent6"/>
              </a:buClr>
            </a:pPr>
            <a:r>
              <a:rPr lang="it-IT" sz="2100" dirty="0"/>
              <a:t>Jackson</a:t>
            </a:r>
          </a:p>
          <a:p>
            <a:pPr>
              <a:buClr>
                <a:schemeClr val="accent6"/>
              </a:buClr>
            </a:pPr>
            <a:r>
              <a:rPr lang="it-IT" sz="2100" dirty="0"/>
              <a:t>RX java</a:t>
            </a:r>
          </a:p>
          <a:p>
            <a:pPr>
              <a:buClr>
                <a:schemeClr val="accent6"/>
              </a:buClr>
            </a:pPr>
            <a:r>
              <a:rPr lang="it-IT" sz="2100" dirty="0" err="1"/>
              <a:t>Timber</a:t>
            </a:r>
            <a:endParaRPr lang="it-IT" sz="2100" dirty="0"/>
          </a:p>
          <a:p>
            <a:pPr>
              <a:buClr>
                <a:schemeClr val="accent6"/>
              </a:buClr>
            </a:pPr>
            <a:r>
              <a:rPr lang="it-IT" sz="2100" dirty="0" err="1"/>
              <a:t>Firebase</a:t>
            </a:r>
            <a:endParaRPr lang="it-IT" sz="2100" dirty="0"/>
          </a:p>
          <a:p>
            <a:pPr>
              <a:buClr>
                <a:schemeClr val="accent6"/>
              </a:buClr>
            </a:pPr>
            <a:r>
              <a:rPr lang="it-IT" sz="2100" dirty="0"/>
              <a:t>Dagger2</a:t>
            </a:r>
          </a:p>
          <a:p>
            <a:endParaRPr lang="it-IT" dirty="0"/>
          </a:p>
          <a:p>
            <a:endParaRPr lang="it-IT" dirty="0"/>
          </a:p>
          <a:p>
            <a:pPr>
              <a:buClr>
                <a:srgbClr val="90C226"/>
              </a:buClr>
              <a:defRPr/>
            </a:pPr>
            <a:endParaRPr lang="it-IT" noProof="1">
              <a:solidFill>
                <a:sysClr val="windowText" lastClr="000000">
                  <a:lumMod val="75000"/>
                  <a:lumOff val="25000"/>
                </a:sysClr>
              </a:solidFill>
              <a:latin typeface="Trebuchet MS" panose="020B0603020202020204"/>
            </a:endParaRPr>
          </a:p>
          <a:p>
            <a:pPr>
              <a:buClr>
                <a:srgbClr val="90C226"/>
              </a:buClr>
              <a:defRPr/>
            </a:pPr>
            <a:endParaRPr lang="it-IT" noProof="1">
              <a:solidFill>
                <a:sysClr val="windowText" lastClr="000000">
                  <a:lumMod val="75000"/>
                  <a:lumOff val="25000"/>
                </a:sysClr>
              </a:solidFill>
              <a:latin typeface="Trebuchet MS" panose="020B0603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1181043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ema di Office">
  <a:themeElements>
    <a:clrScheme name="Tema di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i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i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Layout storyboar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Tema di Office">
  <a:themeElements>
    <a:clrScheme name="Tema di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i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i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5820</TotalTime>
  <Words>481</Words>
  <Application>Microsoft Macintosh PowerPoint</Application>
  <PresentationFormat>Widescreen</PresentationFormat>
  <Paragraphs>111</Paragraphs>
  <Slides>17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17</vt:i4>
      </vt:variant>
    </vt:vector>
  </HeadingPairs>
  <TitlesOfParts>
    <vt:vector size="25" baseType="lpstr">
      <vt:lpstr>Arial</vt:lpstr>
      <vt:lpstr>Calibri</vt:lpstr>
      <vt:lpstr>Calibri Light</vt:lpstr>
      <vt:lpstr>Trebuchet MS</vt:lpstr>
      <vt:lpstr>Wingdings 3</vt:lpstr>
      <vt:lpstr>Tema di Office</vt:lpstr>
      <vt:lpstr>Layout storyboard</vt:lpstr>
      <vt:lpstr>1_Tema di Office</vt:lpstr>
      <vt:lpstr>PowerPoint Presentation</vt:lpstr>
      <vt:lpstr>Roadmap</vt:lpstr>
      <vt:lpstr>Introduction</vt:lpstr>
      <vt:lpstr>The project - what did we use?</vt:lpstr>
      <vt:lpstr>The project - modules</vt:lpstr>
      <vt:lpstr>Build process</vt:lpstr>
      <vt:lpstr>Backend development</vt:lpstr>
      <vt:lpstr>Backend development</vt:lpstr>
      <vt:lpstr>Android development</vt:lpstr>
      <vt:lpstr>About Android development</vt:lpstr>
      <vt:lpstr>Source code organization</vt:lpstr>
      <vt:lpstr>Navigation between fragments</vt:lpstr>
      <vt:lpstr>Navigation between fragments</vt:lpstr>
      <vt:lpstr>Demo</vt:lpstr>
      <vt:lpstr>Source code on GitHub</vt:lpstr>
      <vt:lpstr>Conclusions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Maven</dc:title>
  <dc:creator>Francesco Benincasa</dc:creator>
  <cp:lastModifiedBy>Benincasa Francesco</cp:lastModifiedBy>
  <cp:revision>149</cp:revision>
  <dcterms:created xsi:type="dcterms:W3CDTF">2017-10-05T23:15:51Z</dcterms:created>
  <dcterms:modified xsi:type="dcterms:W3CDTF">2020-07-06T12:29:53Z</dcterms:modified>
</cp:coreProperties>
</file>